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329" r:id="rId10"/>
    <p:sldId id="256" r:id="rId11"/>
    <p:sldId id="508" r:id="rId12"/>
    <p:sldId id="502" r:id="rId13"/>
    <p:sldId id="402" r:id="rId14"/>
    <p:sldId id="509" r:id="rId15"/>
    <p:sldId id="349" r:id="rId16"/>
    <p:sldId id="401" r:id="rId17"/>
    <p:sldId id="403" r:id="rId18"/>
    <p:sldId id="503" r:id="rId19"/>
    <p:sldId id="404" r:id="rId20"/>
    <p:sldId id="405" r:id="rId21"/>
    <p:sldId id="510" r:id="rId22"/>
    <p:sldId id="511" r:id="rId23"/>
    <p:sldId id="520" r:id="rId24"/>
    <p:sldId id="517" r:id="rId25"/>
    <p:sldId id="518" r:id="rId26"/>
    <p:sldId id="519" r:id="rId27"/>
    <p:sldId id="512" r:id="rId28"/>
    <p:sldId id="528" r:id="rId29"/>
    <p:sldId id="521" r:id="rId30"/>
    <p:sldId id="522" r:id="rId31"/>
    <p:sldId id="523" r:id="rId32"/>
    <p:sldId id="524" r:id="rId33"/>
    <p:sldId id="525" r:id="rId34"/>
    <p:sldId id="526" r:id="rId35"/>
    <p:sldId id="527" r:id="rId36"/>
    <p:sldId id="504" r:id="rId37"/>
    <p:sldId id="513" r:id="rId38"/>
    <p:sldId id="514" r:id="rId39"/>
    <p:sldId id="515" r:id="rId40"/>
    <p:sldId id="516" r:id="rId41"/>
    <p:sldId id="501" r:id="rId42"/>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00"/>
    <a:srgbClr val="66FF66"/>
    <a:srgbClr val="CC9900"/>
    <a:srgbClr val="CCFF66"/>
    <a:srgbClr val="CC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82" d="100"/>
          <a:sy n="82" d="100"/>
        </p:scale>
        <p:origin x="-654" y="21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07154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5623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133364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1"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578" y="-925"/>
            <a:ext cx="990857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85205" y="1730403"/>
            <a:ext cx="6119342"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313301" y="2470926"/>
            <a:ext cx="7053725"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44FCA1B-4EA7-4E5E-BAD3-C928C5E9FE67}" type="datetime1">
              <a:rPr lang="ru-RU" smtClean="0"/>
              <a:pPr/>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00175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59EECD-EBD4-48C4-BF9B-E1504DB4F58B}" type="datetime1">
              <a:rPr lang="ru-RU" smtClean="0"/>
              <a:pPr/>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38481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578" y="-925"/>
            <a:ext cx="9908578"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1" y="2647950"/>
            <a:ext cx="3869531"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87682" y="1726738"/>
            <a:ext cx="6121908"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317498" y="2468304"/>
            <a:ext cx="7053072"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6F92FFCA-BF0F-4202-96FD-6FE270B9C147}" type="datetime1">
              <a:rPr lang="ru-RU" smtClean="0"/>
              <a:pPr/>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6715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1540" y="1097280"/>
            <a:ext cx="34671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1684" y="1097280"/>
            <a:ext cx="34671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D34F85E-B1B1-4EE1-803B-4E6611B873E8}" type="datetime1">
              <a:rPr lang="ru-RU" smtClean="0"/>
              <a:pPr/>
              <a:t>21.02.2024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143773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91540" y="1097280"/>
            <a:ext cx="34671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87413" y="1701848"/>
            <a:ext cx="34671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1684" y="1097280"/>
            <a:ext cx="34671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5091684" y="1701848"/>
            <a:ext cx="34671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7A1D10-6E03-44E2-AE34-F70BDC329C25}" type="datetime1">
              <a:rPr lang="ru-RU" smtClean="0"/>
              <a:pPr/>
              <a:t>21.02.2024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9755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A0EED1C-DC19-443E-8894-C796956037E2}" type="datetime1">
              <a:rPr lang="ru-RU" smtClean="0"/>
              <a:pPr/>
              <a:t>21.02.2024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95740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8DDF-F3CA-4DB4-AA21-55FC40B94390}" type="datetime1">
              <a:rPr lang="ru-RU" smtClean="0"/>
              <a:pPr/>
              <a:t>21.02.2024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7855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1"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755255" y="-755253"/>
            <a:ext cx="6858000" cy="836851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50341" y="1576104"/>
            <a:ext cx="564642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5145349" y="2618913"/>
            <a:ext cx="4125094"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406117" y="2253385"/>
            <a:ext cx="627765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4C1AAE87-FCDD-4E10-913E-BE1B25C5F822}" type="datetime1">
              <a:rPr lang="ru-RU" smtClean="0"/>
              <a:pPr/>
              <a:t>21.02.2024</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solidFill>
                  <a:srgbClr val="434342"/>
                </a:solidFill>
              </a:rPr>
              <a:pPr/>
              <a:t>‹#›</a:t>
            </a:fld>
            <a:endParaRPr lang="ru-RU">
              <a:solidFill>
                <a:srgbClr val="434342"/>
              </a:solidFill>
            </a:endParaRPr>
          </a:p>
        </p:txBody>
      </p:sp>
    </p:spTree>
    <p:extLst>
      <p:ext uri="{BB962C8B-B14F-4D97-AF65-F5344CB8AC3E}">
        <p14:creationId xmlns:p14="http://schemas.microsoft.com/office/powerpoint/2010/main" val="218697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204269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197894" y="0"/>
            <a:ext cx="7708106"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1" y="2647950"/>
            <a:ext cx="3869531"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3869531"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27130" y="1717501"/>
            <a:ext cx="59436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238770" y="2180529"/>
            <a:ext cx="6604590"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55CB524-257F-4BE9-B285-7BE33827EC83}" type="datetime1">
              <a:rPr lang="ru-RU" smtClean="0"/>
              <a:pPr/>
              <a:t>21.02.2024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69901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98102CC-7DC3-4721-BBB7-DFEFD3A4E330}" type="datetime1">
              <a:rPr lang="ru-RU" smtClean="0"/>
              <a:pPr/>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9072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95300" y="274639"/>
            <a:ext cx="652145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AFB82C5-113A-4525-B32B-900E45ACC27F}" type="datetime1">
              <a:rPr lang="ru-RU" smtClean="0"/>
              <a:pPr/>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81473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0368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4239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3270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4911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90622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23359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344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t>21.02.2024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38290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23881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0088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1828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5363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76316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5604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1994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6942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12586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511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t>21.02.2024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570287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1949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3983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9706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45272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44667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99659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0077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93000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197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586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t>21.02.2024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3240709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60490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5123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105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59860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8057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3189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32194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1497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1336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3641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t>21.02.2024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1321042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2235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2850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9657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838280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835210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60302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17989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40607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3605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0100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t>21.02.2024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3458139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716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2883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611073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329654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01682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74457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2733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11060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19748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653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t>21.02.2024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28854130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426023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508168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335814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238994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55033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7139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8385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884159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96222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996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t>21.02.2024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15A983-77E0-42CE-98FD-22C20F7CA5BC}" type="slidenum">
              <a:rPr lang="ru-RU" smtClean="0"/>
              <a:t>‹#›</a:t>
            </a:fld>
            <a:endParaRPr lang="ru-RU"/>
          </a:p>
        </p:txBody>
      </p:sp>
    </p:spTree>
    <p:extLst>
      <p:ext uri="{BB962C8B-B14F-4D97-AF65-F5344CB8AC3E}">
        <p14:creationId xmlns:p14="http://schemas.microsoft.com/office/powerpoint/2010/main" val="4701929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45953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88641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72195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633952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71652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34034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38813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46473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33186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2413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t>21.02.2024</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t>‹#›</a:t>
            </a:fld>
            <a:endParaRPr lang="ru-RU"/>
          </a:p>
        </p:txBody>
      </p:sp>
    </p:spTree>
    <p:extLst>
      <p:ext uri="{BB962C8B-B14F-4D97-AF65-F5344CB8AC3E}">
        <p14:creationId xmlns:p14="http://schemas.microsoft.com/office/powerpoint/2010/main" val="914299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580" y="5050633"/>
            <a:ext cx="3872112"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578" y="5051293"/>
            <a:ext cx="9908578"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91540" y="365760"/>
            <a:ext cx="8147685"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91540" y="1100629"/>
            <a:ext cx="8147685"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17932" y="5870448"/>
            <a:ext cx="2357628" cy="201168"/>
          </a:xfrm>
          <a:prstGeom prst="rect">
            <a:avLst/>
          </a:prstGeom>
        </p:spPr>
        <p:txBody>
          <a:bodyPr vert="horz" lIns="91440" tIns="45720" rIns="91440" bIns="45720" rtlCol="0" anchor="ctr"/>
          <a:lstStyle>
            <a:lvl1pPr algn="l">
              <a:defRPr sz="1200">
                <a:solidFill>
                  <a:srgbClr val="FFFFFF"/>
                </a:solidFill>
              </a:defRPr>
            </a:lvl1pPr>
          </a:lstStyle>
          <a:p>
            <a:fld id="{BC4A043D-E591-4368-A069-79E0C183B0D8}" type="datetime1">
              <a:rPr lang="ru-RU" smtClean="0"/>
              <a:pPr/>
              <a:t>21.02.2024</a:t>
            </a:fld>
            <a:endParaRPr lang="ru-RU"/>
          </a:p>
        </p:txBody>
      </p:sp>
      <p:sp>
        <p:nvSpPr>
          <p:cNvPr id="5" name="Footer Placeholder 4"/>
          <p:cNvSpPr>
            <a:spLocks noGrp="1"/>
          </p:cNvSpPr>
          <p:nvPr>
            <p:ph type="ftr" sz="quarter" idx="3"/>
          </p:nvPr>
        </p:nvSpPr>
        <p:spPr>
          <a:xfrm>
            <a:off x="3810640" y="6285122"/>
            <a:ext cx="51181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9101125" y="6170822"/>
            <a:ext cx="54483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732536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32877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13789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8779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386584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14766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89332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0CC1A-8DB8-4A50-AAE9-11C0424D641D}" type="datetimeFigureOut">
              <a:rPr lang="ru-RU" smtClean="0">
                <a:solidFill>
                  <a:prstClr val="black">
                    <a:tint val="75000"/>
                  </a:prstClr>
                </a:solidFill>
              </a:rPr>
              <a:pPr/>
              <a:t>21.02.2024</a:t>
            </a:fld>
            <a:endParaRPr lang="ru-RU">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5A983-77E0-42CE-98FD-22C20F7CA5B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29954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6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0.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Скругленный прямоугольник 10"/>
          <p:cNvSpPr/>
          <p:nvPr/>
        </p:nvSpPr>
        <p:spPr>
          <a:xfrm>
            <a:off x="315685" y="2262337"/>
            <a:ext cx="9241971" cy="1544096"/>
          </a:xfrm>
          <a:prstGeom prst="roundRect">
            <a:avLst/>
          </a:prstGeom>
          <a:solidFill>
            <a:srgbClr val="00B0F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anose="02020603050405020304" pitchFamily="18" charset="0"/>
                <a:cs typeface="Times New Roman" panose="02020603050405020304" pitchFamily="18" charset="0"/>
              </a:rPr>
              <a:t>4-</a:t>
            </a:r>
            <a:r>
              <a:rPr lang="en-US" sz="2400" b="1" dirty="0" smtClean="0">
                <a:solidFill>
                  <a:srgbClr val="002060"/>
                </a:solidFill>
                <a:latin typeface="Times New Roman" panose="02020603050405020304" pitchFamily="18" charset="0"/>
                <a:cs typeface="Times New Roman" panose="02020603050405020304" pitchFamily="18" charset="0"/>
              </a:rPr>
              <a:t>MAVZU: XIX </a:t>
            </a:r>
            <a:r>
              <a:rPr lang="en-US" sz="2400" b="1" dirty="0">
                <a:solidFill>
                  <a:srgbClr val="002060"/>
                </a:solidFill>
                <a:latin typeface="Times New Roman" panose="02020603050405020304" pitchFamily="18" charset="0"/>
                <a:cs typeface="Times New Roman" panose="02020603050405020304" pitchFamily="18" charset="0"/>
              </a:rPr>
              <a:t>ASRNING IKKINCHI YARMI VA XX ASRNING BOSHLARIDA MAKTAB VA P</a:t>
            </a:r>
            <a:r>
              <a:rPr lang="ru-RU" sz="2400" b="1" dirty="0">
                <a:solidFill>
                  <a:srgbClr val="002060"/>
                </a:solidFill>
                <a:latin typeface="Times New Roman" panose="02020603050405020304" pitchFamily="18" charset="0"/>
                <a:cs typeface="Times New Roman" panose="02020603050405020304" pitchFamily="18" charset="0"/>
              </a:rPr>
              <a:t>Е</a:t>
            </a:r>
            <a:r>
              <a:rPr lang="en-US" sz="2400" b="1" dirty="0">
                <a:solidFill>
                  <a:srgbClr val="002060"/>
                </a:solidFill>
                <a:latin typeface="Times New Roman" panose="02020603050405020304" pitchFamily="18" charset="0"/>
                <a:cs typeface="Times New Roman" panose="02020603050405020304" pitchFamily="18" charset="0"/>
              </a:rPr>
              <a:t>DAGOGIK G‘OYALAR</a:t>
            </a:r>
            <a:r>
              <a:rPr lang="en-US" sz="2400" b="1">
                <a:solidFill>
                  <a:srgbClr val="002060"/>
                </a:solidFill>
                <a:latin typeface="Times New Roman" panose="02020603050405020304" pitchFamily="18" charset="0"/>
                <a:cs typeface="Times New Roman" panose="02020603050405020304" pitchFamily="18" charset="0"/>
              </a:rPr>
              <a:t>.  </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12" name="Горизонтальный свиток 11"/>
          <p:cNvSpPr/>
          <p:nvPr/>
        </p:nvSpPr>
        <p:spPr>
          <a:xfrm>
            <a:off x="1232159" y="501737"/>
            <a:ext cx="7640515" cy="1525433"/>
          </a:xfrm>
          <a:prstGeom prst="horizontalScroll">
            <a:avLst/>
          </a:prstGeom>
          <a:solidFill>
            <a:srgbClr val="002060"/>
          </a:solidFill>
          <a:ln w="76200">
            <a:solidFill>
              <a:srgbClr val="FFFF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400" b="1" dirty="0">
                <a:latin typeface="Times New Roman" panose="02020603050405020304" pitchFamily="18" charset="0"/>
                <a:cs typeface="Times New Roman" panose="02020603050405020304" pitchFamily="18" charset="0"/>
              </a:rPr>
              <a:t>2-MODUL. PЕDAGOGIKA TARIXI- FAN TARMOGI SIFATIDA</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183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5585" y="259507"/>
            <a:ext cx="8935656" cy="6309420"/>
          </a:xfrm>
          <a:prstGeom prst="rect">
            <a:avLst/>
          </a:prstGeom>
          <a:solidFill>
            <a:srgbClr val="00B050"/>
          </a:solidFill>
        </p:spPr>
        <p:txBody>
          <a:bodyPr wrap="square">
            <a:spAutoFit/>
          </a:bodyPr>
          <a:lstStyle/>
          <a:p>
            <a:pPr indent="450215" algn="just">
              <a:spcAft>
                <a:spcPts val="0"/>
              </a:spcAft>
            </a:pPr>
            <a:r>
              <a:rPr lang="en-US" sz="2000" dirty="0" smtClean="0">
                <a:latin typeface="Times New Roman" panose="02020603050405020304" pitchFamily="18" charset="0"/>
                <a:cs typeface="Times New Roman" panose="02020603050405020304" pitchFamily="18" charset="0"/>
              </a:rPr>
              <a:t>XIX </a:t>
            </a:r>
            <a:r>
              <a:rPr lang="uz-Cyrl-UZ" sz="2000" dirty="0" smtClean="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sh</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roitid</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rning</a:t>
            </a:r>
            <a:r>
              <a:rPr lang="en-US"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niq</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tizimi</a:t>
            </a:r>
            <a:r>
              <a:rPr lang="en-US" sz="2000" dirty="0">
                <a:latin typeface="Times New Roman" panose="02020603050405020304" pitchFamily="18" charset="0"/>
                <a:cs typeface="Times New Roman" panose="02020603050405020304" pitchFamily="18" charset="0"/>
              </a:rPr>
              <a:t> h</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qid</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g</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pirish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oz</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qiyin</a:t>
            </a:r>
            <a:r>
              <a:rPr lang="en-US" sz="2000" dirty="0">
                <a:latin typeface="Times New Roman" panose="02020603050405020304" pitchFamily="18" charset="0"/>
                <a:cs typeface="Times New Roman" panose="02020603050405020304" pitchFamily="18" charset="0"/>
              </a:rPr>
              <a:t>.</a:t>
            </a:r>
          </a:p>
          <a:p>
            <a:pPr indent="450215" algn="just">
              <a:spcAft>
                <a:spcPts val="0"/>
              </a:spcAft>
            </a:pPr>
            <a:r>
              <a:rPr lang="en-US" sz="2000" dirty="0">
                <a:latin typeface="Times New Roman" panose="02020603050405020304" pitchFamily="18" charset="0"/>
                <a:cs typeface="Times New Roman" panose="02020603050405020304" pitchFamily="18" charset="0"/>
              </a:rPr>
              <a:t>Bu 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vrd</a:t>
            </a:r>
            <a:r>
              <a:rPr lang="uz-Cyrl-UZ" sz="2000" dirty="0">
                <a:latin typeface="Times New Roman" panose="02020603050405020304" pitchFamily="18" charset="0"/>
                <a:cs typeface="Times New Roman" panose="02020603050405020304" pitchFamily="18" charset="0"/>
              </a:rPr>
              <a:t>а а</a:t>
            </a:r>
            <a:r>
              <a:rPr lang="en-US" sz="2000" dirty="0" err="1">
                <a:latin typeface="Times New Roman" panose="02020603050405020304" pitchFamily="18" charset="0"/>
                <a:cs typeface="Times New Roman" panose="02020603050405020304" pitchFamily="18" charset="0"/>
              </a:rPr>
              <a:t>sos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rning</a:t>
            </a:r>
            <a:r>
              <a:rPr lang="en-US" sz="2000" dirty="0">
                <a:latin typeface="Times New Roman" panose="02020603050405020304" pitchFamily="18" charset="0"/>
                <a:cs typeface="Times New Roman" panose="02020603050405020304" pitchFamily="18" charset="0"/>
              </a:rPr>
              <a:t>, 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mu</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quyid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gich</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boshl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ng’ich</a:t>
            </a: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tuzilishig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eg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ek</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kuz</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miz</a:t>
            </a:r>
            <a:r>
              <a:rPr lang="en-US" sz="2000" dirty="0">
                <a:latin typeface="Times New Roman" panose="02020603050405020304" pitchFamily="18" charset="0"/>
                <a:cs typeface="Times New Roman" panose="02020603050405020304" pitchFamily="18" charset="0"/>
              </a:rPr>
              <a:t>:</a:t>
            </a:r>
          </a:p>
          <a:p>
            <a:pPr indent="450215" algn="just">
              <a:spcAft>
                <a:spcPts val="0"/>
              </a:spcAft>
            </a:pP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a:t>
            </a:r>
          </a:p>
          <a:p>
            <a:pPr indent="450215" algn="just">
              <a:spcAft>
                <a:spcPts val="0"/>
              </a:spcAft>
            </a:pPr>
            <a:r>
              <a:rPr lang="uz-Cyrl-UZ" sz="2000" spc="-5" dirty="0">
                <a:latin typeface="Times New Roman" panose="02020603050405020304" pitchFamily="18" charset="0"/>
                <a:cs typeface="Times New Roman" panose="02020603050405020304" pitchFamily="18" charset="0"/>
              </a:rPr>
              <a:t>а)</a:t>
            </a:r>
            <a:r>
              <a:rPr lang="uz-Cyrl-UZ"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o’g’il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o’g’il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diniy</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ber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boshl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ng’ich</a:t>
            </a: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p>
          <a:p>
            <a:pPr indent="450215" algn="just">
              <a:spcAft>
                <a:spcPts val="0"/>
              </a:spcAft>
            </a:pPr>
            <a:r>
              <a:rPr lang="en-US" sz="2000" spc="-50"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otinoyi</a:t>
            </a: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qiz</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islom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qoid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v</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boshl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ng’ich</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a:t>
            </a:r>
          </a:p>
          <a:p>
            <a:pPr indent="450215" algn="just">
              <a:spcAft>
                <a:spcPts val="0"/>
              </a:spcAft>
            </a:pPr>
            <a:r>
              <a:rPr lang="en-US" sz="2000" dirty="0">
                <a:latin typeface="Times New Roman" panose="02020603050405020304" pitchFamily="18" charset="0"/>
                <a:cs typeface="Times New Roman" panose="02020603050405020304" pitchFamily="18" charset="0"/>
              </a:rPr>
              <a:t>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dr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o’g’il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diniy</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beruvchi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oliy</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mu</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yuqorid</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o’tilg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o’choql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otinoyi</a:t>
            </a: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rid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shq</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v</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qf</a:t>
            </a:r>
            <a:r>
              <a:rPr lang="en-US" sz="2000" dirty="0">
                <a:latin typeface="Times New Roman" panose="02020603050405020304" pitchFamily="18" charset="0"/>
                <a:cs typeface="Times New Roman" panose="02020603050405020304" pitchFamily="18" charset="0"/>
              </a:rPr>
              <a:t> 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rom</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rid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kelg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g’ </a:t>
            </a:r>
            <a:r>
              <a:rPr lang="en-US" sz="2000" dirty="0" err="1">
                <a:latin typeface="Times New Roman" panose="02020603050405020304" pitchFamily="18" charset="0"/>
                <a:cs typeface="Times New Roman" panose="02020603050405020304" pitchFamily="18" charset="0"/>
              </a:rPr>
              <a:t>hisobig</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minl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rdi</a:t>
            </a:r>
            <a:r>
              <a:rPr lang="en-US" sz="2000" dirty="0">
                <a:latin typeface="Times New Roman" panose="02020603050405020304" pitchFamily="18" charset="0"/>
                <a:cs typeface="Times New Roman" panose="02020603050405020304" pitchFamily="18" charset="0"/>
              </a:rPr>
              <a:t>.</a:t>
            </a:r>
          </a:p>
          <a:p>
            <a:pPr indent="450215" algn="just">
              <a:spcAft>
                <a:spcPts val="0"/>
              </a:spcAft>
            </a:pPr>
            <a:r>
              <a:rPr lang="en-US" sz="2000" dirty="0" err="1">
                <a:latin typeface="Times New Roman" panose="02020603050405020304" pitchFamily="18" charset="0"/>
                <a:cs typeface="Times New Roman" panose="02020603050405020304" pitchFamily="18" charset="0"/>
              </a:rPr>
              <a:t>Qizl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boshl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ng’ich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diniy</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otinbibi</a:t>
            </a: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es</a:t>
            </a:r>
            <a:r>
              <a:rPr lang="uz-Cyrl-UZ" sz="2000" dirty="0">
                <a:latin typeface="Times New Roman" panose="02020603050405020304" pitchFamily="18" charset="0"/>
                <a:cs typeface="Times New Roman" panose="02020603050405020304" pitchFamily="18" charset="0"/>
              </a:rPr>
              <a:t>а а</a:t>
            </a:r>
            <a:r>
              <a:rPr lang="en-US" sz="2000" dirty="0" err="1">
                <a:latin typeface="Times New Roman" panose="02020603050405020304" pitchFamily="18" charset="0"/>
                <a:cs typeface="Times New Roman" panose="02020603050405020304" pitchFamily="18" charset="0"/>
              </a:rPr>
              <a:t>sos</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xususiy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otinl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uyl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rid</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shkil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qilin</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rdi</a:t>
            </a:r>
            <a:r>
              <a:rPr lang="en-US" sz="2000" dirty="0">
                <a:latin typeface="Times New Roman" panose="02020603050405020304" pitchFamily="18" charset="0"/>
                <a:cs typeface="Times New Roman" panose="02020603050405020304" pitchFamily="18" charset="0"/>
              </a:rPr>
              <a:t>. Bund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y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kt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mu</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yy</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o’quv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rej</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v</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sturig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eg</a:t>
            </a:r>
            <a:r>
              <a:rPr lang="uz-Cyrl-UZ" sz="2000" dirty="0">
                <a:latin typeface="Times New Roman" panose="02020603050405020304" pitchFamily="18" charset="0"/>
                <a:cs typeface="Times New Roman" panose="02020603050405020304" pitchFamily="18" charset="0"/>
              </a:rPr>
              <a:t>а а</a:t>
            </a:r>
            <a:r>
              <a:rPr lang="en-US" sz="2000" dirty="0">
                <a:latin typeface="Times New Roman" panose="02020603050405020304" pitchFamily="18" charset="0"/>
                <a:cs typeface="Times New Roman" panose="02020603050405020304" pitchFamily="18" charset="0"/>
              </a:rPr>
              <a:t>m</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 </a:t>
            </a:r>
            <a:r>
              <a:rPr lang="en-US" sz="2000" dirty="0" err="1">
                <a:latin typeface="Times New Roman" panose="02020603050405020304" pitchFamily="18" charset="0"/>
                <a:cs typeface="Times New Roman" panose="02020603050405020304" pitchFamily="18" charset="0"/>
              </a:rPr>
              <a:t>edil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O’quvchil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h</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m </a:t>
            </a:r>
            <a:r>
              <a:rPr lang="en-US" sz="2000" dirty="0" err="1">
                <a:latin typeface="Times New Roman" panose="02020603050405020304" pitchFamily="18" charset="0"/>
                <a:cs typeface="Times New Roman" panose="02020603050405020304" pitchFamily="18" charset="0"/>
              </a:rPr>
              <a:t>sinfl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bo’lib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 b</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o’qitil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kitobl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o’zl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shtirish</a:t>
            </a:r>
            <a:r>
              <a:rPr lang="en-US" sz="2000" dirty="0">
                <a:latin typeface="Times New Roman" panose="02020603050405020304" pitchFamily="18" charset="0"/>
                <a:cs typeface="Times New Roman" panose="02020603050405020304" pitchFamily="18" charset="0"/>
              </a:rPr>
              <a:t> 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j</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sig</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q</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b </a:t>
            </a:r>
            <a:r>
              <a:rPr lang="en-US" sz="2000" dirty="0" err="1">
                <a:latin typeface="Times New Roman" panose="02020603050405020304" pitchFamily="18" charset="0"/>
                <a:cs typeface="Times New Roman" panose="02020603050405020304" pitchFamily="18" charset="0"/>
              </a:rPr>
              <a:t>guruhl</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bo’lib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o’qitilg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a:t>
            </a:r>
          </a:p>
          <a:p>
            <a:pPr indent="450215" algn="just">
              <a:spcAft>
                <a:spcPts val="0"/>
              </a:spcAft>
            </a:pPr>
            <a:r>
              <a:rPr lang="en-US" sz="2000" dirty="0" err="1">
                <a:latin typeface="Times New Roman" panose="02020603050405020304" pitchFamily="18" charset="0"/>
                <a:cs typeface="Times New Roman" panose="02020603050405020304" pitchFamily="18" charset="0"/>
              </a:rPr>
              <a:t>Doml</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yoki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Otinoyi</a:t>
            </a:r>
            <a:r>
              <a:rPr lang="en-US" sz="2000" dirty="0">
                <a:latin typeface="Times New Roman" panose="02020603050405020304" pitchFamily="18" charset="0"/>
                <a:cs typeface="Times New Roman" panose="02020603050405020304" pitchFamily="18" charset="0"/>
              </a:rPr>
              <a:t> 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rsni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berilg</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v</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zif</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o’qitib</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ko’rish</a:t>
            </a:r>
            <a:r>
              <a:rPr lang="en-US" sz="2000" dirty="0">
                <a:latin typeface="Times New Roman" panose="02020603050405020304" pitchFamily="18" charset="0"/>
                <a:cs typeface="Times New Roman" panose="02020603050405020304" pitchFamily="18" charset="0"/>
              </a:rPr>
              <a:t> v</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topshiriq</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berishd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a:t>
            </a:r>
            <a:r>
              <a:rPr lang="en-US" sz="2000" dirty="0" err="1">
                <a:latin typeface="Times New Roman" panose="02020603050405020304" pitchFamily="18" charset="0"/>
                <a:cs typeface="Times New Roman" panose="02020603050405020304" pitchFamily="18" charset="0"/>
              </a:rPr>
              <a:t>boshl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edi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Hech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doml</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yoki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otinoyid</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o’zig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xos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ishl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r, </a:t>
            </a:r>
            <a:r>
              <a:rPr lang="en-US" sz="2000" dirty="0" err="1">
                <a:latin typeface="Times New Roman" panose="02020603050405020304" pitchFamily="18" charset="0"/>
                <a:cs typeface="Times New Roman" panose="02020603050405020304" pitchFamily="18" charset="0"/>
              </a:rPr>
              <a:t>umumiy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o’quv</a:t>
            </a:r>
            <a:r>
              <a:rPr lang="en-US" sz="2000" dirty="0">
                <a:latin typeface="Times New Roman" panose="02020603050405020304" pitchFamily="18" charset="0"/>
                <a:cs typeface="Times New Roman" panose="02020603050405020304" pitchFamily="18" charset="0"/>
              </a:rPr>
              <a:t> 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rsligi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bo’lm</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o’quv</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uslubi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bo’lm</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s </a:t>
            </a:r>
            <a:r>
              <a:rPr lang="en-US" sz="2000" dirty="0" err="1">
                <a:latin typeface="Times New Roman" panose="02020603050405020304" pitchFamily="18" charset="0"/>
                <a:cs typeface="Times New Roman" panose="02020603050405020304" pitchFamily="18" charset="0"/>
              </a:rPr>
              <a:t>edi</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39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78903" y="187621"/>
            <a:ext cx="9581321" cy="5693866"/>
          </a:xfrm>
          <a:prstGeom prst="rect">
            <a:avLst/>
          </a:prstGeom>
          <a:solidFill>
            <a:srgbClr val="92D050"/>
          </a:solidFill>
        </p:spPr>
        <p:txBody>
          <a:bodyPr wrap="square">
            <a:spAutoFit/>
          </a:bodyPr>
          <a:lstStyle/>
          <a:p>
            <a:pPr lvl="0" algn="just"/>
            <a:r>
              <a:rPr lang="en-US" sz="2400" b="1" dirty="0" smtClean="0">
                <a:solidFill>
                  <a:srgbClr val="002060"/>
                </a:solidFill>
                <a:latin typeface="Times New Roman" panose="02020603050405020304" pitchFamily="18" charset="0"/>
                <a:cs typeface="Times New Roman" panose="02020603050405020304" pitchFamily="18" charset="0"/>
              </a:rPr>
              <a:t>    </a:t>
            </a:r>
            <a:r>
              <a:rPr lang="en-US" sz="2800" b="1" dirty="0" smtClean="0">
                <a:solidFill>
                  <a:srgbClr val="002060"/>
                </a:solidFill>
                <a:latin typeface="Times New Roman" panose="02020603050405020304" pitchFamily="18" charset="0"/>
                <a:cs typeface="Times New Roman" panose="02020603050405020304" pitchFamily="18" charset="0"/>
              </a:rPr>
              <a:t>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lim</a:t>
            </a:r>
            <a:r>
              <a:rPr lang="en-US" sz="2800" b="1" dirty="0">
                <a:solidFill>
                  <a:srgbClr val="002060"/>
                </a:solidFill>
                <a:latin typeface="Times New Roman" panose="02020603050405020304" pitchFamily="18" charset="0"/>
                <a:cs typeface="Times New Roman" panose="02020603050405020304" pitchFamily="18" charset="0"/>
              </a:rPr>
              <a:t>-t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rbiy</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a:solidFill>
                  <a:srgbClr val="002060"/>
                </a:solidFill>
                <a:latin typeface="Times New Roman" panose="02020603050405020304" pitchFamily="18" charset="0"/>
                <a:cs typeface="Times New Roman" panose="02020603050405020304" pitchFamily="18" charset="0"/>
              </a:rPr>
              <a:t>j</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yonid</a:t>
            </a:r>
            <a:r>
              <a:rPr lang="ru-RU" sz="2800" b="1" dirty="0">
                <a:solidFill>
                  <a:srgbClr val="002060"/>
                </a:solidFill>
                <a:latin typeface="Times New Roman" panose="02020603050405020304" pitchFamily="18" charset="0"/>
                <a:cs typeface="Times New Roman" panose="02020603050405020304" pitchFamily="18" charset="0"/>
              </a:rPr>
              <a:t>а </a:t>
            </a:r>
            <a:r>
              <a:rPr lang="ru-RU" sz="2800" b="1" dirty="0" err="1">
                <a:solidFill>
                  <a:srgbClr val="002060"/>
                </a:solidFill>
                <a:latin typeface="Times New Roman" panose="02020603050405020304" pitchFamily="18" charset="0"/>
                <a:cs typeface="Times New Roman" panose="02020603050405020304" pitchFamily="18" charset="0"/>
              </a:rPr>
              <a:t>а</a:t>
            </a:r>
            <a:r>
              <a:rPr lang="en-US" sz="2800" b="1" dirty="0" err="1" smtClean="0">
                <a:solidFill>
                  <a:srgbClr val="002060"/>
                </a:solidFill>
                <a:latin typeface="Times New Roman" panose="02020603050405020304" pitchFamily="18" charset="0"/>
                <a:cs typeface="Times New Roman" panose="02020603050405020304" pitchFamily="18" charset="0"/>
              </a:rPr>
              <a:t>yoll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rbiy</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sig</a:t>
            </a:r>
            <a:r>
              <a:rPr lang="ru-RU" sz="2800" b="1" dirty="0">
                <a:solidFill>
                  <a:srgbClr val="002060"/>
                </a:solidFill>
                <a:latin typeface="Times New Roman" panose="02020603050405020304" pitchFamily="18" charset="0"/>
                <a:cs typeface="Times New Roman" panose="02020603050405020304" pitchFamily="18" charset="0"/>
              </a:rPr>
              <a:t>а </a:t>
            </a:r>
            <a:r>
              <a:rPr lang="ru-RU" sz="2800" b="1" dirty="0" err="1">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lohid</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err="1">
                <a:solidFill>
                  <a:srgbClr val="002060"/>
                </a:solidFill>
                <a:latin typeface="Times New Roman" panose="02020603050405020304" pitchFamily="18" charset="0"/>
                <a:cs typeface="Times New Roman" panose="02020603050405020304" pitchFamily="18" charset="0"/>
              </a:rPr>
              <a:t>e’tibor</a:t>
            </a:r>
            <a:r>
              <a:rPr lang="en-US" sz="2800" b="1" dirty="0">
                <a:solidFill>
                  <a:srgbClr val="002060"/>
                </a:solidFill>
                <a:latin typeface="Times New Roman" panose="02020603050405020304" pitchFamily="18" charset="0"/>
                <a:cs typeface="Times New Roman" panose="02020603050405020304" pitchFamily="18" charset="0"/>
              </a:rPr>
              <a:t> q</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tilg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O’qimishli</a:t>
            </a:r>
            <a:r>
              <a:rPr lang="en-US" sz="2800" b="1" dirty="0">
                <a:solidFill>
                  <a:srgbClr val="002060"/>
                </a:solidFill>
                <a:latin typeface="Times New Roman" panose="02020603050405020304" pitchFamily="18" charset="0"/>
                <a:cs typeface="Times New Roman" panose="02020603050405020304" pitchFamily="18" charset="0"/>
              </a:rPr>
              <a:t>,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rif</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tli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ziyoli</a:t>
            </a:r>
            <a:r>
              <a:rPr lang="en-US" sz="2800" b="1" dirty="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smtClean="0">
                <a:solidFill>
                  <a:srgbClr val="002060"/>
                </a:solidFill>
                <a:latin typeface="Times New Roman" panose="02020603050405020304" pitchFamily="18" charset="0"/>
                <a:cs typeface="Times New Roman" panose="02020603050405020304" pitchFamily="18" charset="0"/>
              </a:rPr>
              <a:t>yoll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a:t>
            </a:r>
            <a:r>
              <a:rPr lang="en-US" sz="2800" b="1" dirty="0" err="1">
                <a:solidFill>
                  <a:srgbClr val="002060"/>
                </a:solidFill>
                <a:latin typeface="Times New Roman" panose="02020603050405020304" pitchFamily="18" charset="0"/>
                <a:cs typeface="Times New Roman" panose="02020603050405020304" pitchFamily="18" charset="0"/>
              </a:rPr>
              <a:t>tomonid</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ko’pl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b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kt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bl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shkil</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etilg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v</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a:solidFill>
                  <a:srgbClr val="002060"/>
                </a:solidFill>
                <a:latin typeface="Times New Roman" panose="02020603050405020304" pitchFamily="18" charset="0"/>
                <a:cs typeface="Times New Roman" panose="02020603050405020304" pitchFamily="18" charset="0"/>
              </a:rPr>
              <a:t>u </a:t>
            </a:r>
            <a:r>
              <a:rPr lang="en-US" sz="2800" b="1" dirty="0" err="1">
                <a:solidFill>
                  <a:srgbClr val="002060"/>
                </a:solidFill>
                <a:latin typeface="Times New Roman" panose="02020603050405020304" pitchFamily="18" charset="0"/>
                <a:cs typeface="Times New Roman" panose="02020603050405020304" pitchFamily="18" charset="0"/>
              </a:rPr>
              <a:t>otinl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kt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bi deb </a:t>
            </a:r>
            <a:r>
              <a:rPr lang="en-US" sz="2800" b="1" dirty="0" err="1">
                <a:solidFill>
                  <a:srgbClr val="002060"/>
                </a:solidFill>
                <a:latin typeface="Times New Roman" panose="02020603050405020304" pitchFamily="18" charset="0"/>
                <a:cs typeface="Times New Roman" panose="02020603050405020304" pitchFamily="18" charset="0"/>
              </a:rPr>
              <a:t>noml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ng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rk</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ziy</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Osiyod</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err="1">
                <a:solidFill>
                  <a:srgbClr val="002060"/>
                </a:solidFill>
                <a:latin typeface="Times New Roman" panose="02020603050405020304" pitchFamily="18" charset="0"/>
                <a:cs typeface="Times New Roman" panose="02020603050405020304" pitchFamily="18" charset="0"/>
              </a:rPr>
              <a:t>otinl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kt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bining</a:t>
            </a:r>
            <a:r>
              <a:rPr lang="en-US" sz="2800" b="1" dirty="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soschil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rid</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yoll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limid</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a:solidFill>
                  <a:srgbClr val="002060"/>
                </a:solidFill>
                <a:latin typeface="Times New Roman" panose="02020603050405020304" pitchFamily="18" charset="0"/>
                <a:cs typeface="Times New Roman" panose="02020603050405020304" pitchFamily="18" charset="0"/>
              </a:rPr>
              <a:t>k</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tt</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err="1">
                <a:solidFill>
                  <a:srgbClr val="002060"/>
                </a:solidFill>
                <a:latin typeface="Times New Roman" panose="02020603050405020304" pitchFamily="18" charset="0"/>
                <a:cs typeface="Times New Roman" panose="02020603050405020304" pitchFamily="18" charset="0"/>
              </a:rPr>
              <a:t>xizm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t </a:t>
            </a:r>
            <a:r>
              <a:rPr lang="en-US" sz="2800" b="1" dirty="0" err="1">
                <a:solidFill>
                  <a:srgbClr val="002060"/>
                </a:solidFill>
                <a:latin typeface="Times New Roman" panose="02020603050405020304" pitchFamily="18" charset="0"/>
                <a:cs typeface="Times New Roman" panose="02020603050405020304" pitchFamily="18" charset="0"/>
              </a:rPr>
              <a:t>qilg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o’zig</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err="1">
                <a:solidFill>
                  <a:srgbClr val="002060"/>
                </a:solidFill>
                <a:latin typeface="Times New Roman" panose="02020603050405020304" pitchFamily="18" charset="0"/>
                <a:cs typeface="Times New Roman" panose="02020603050405020304" pitchFamily="18" charset="0"/>
              </a:rPr>
              <a:t>xos</a:t>
            </a:r>
            <a:r>
              <a:rPr lang="en-US" sz="2800" b="1" dirty="0">
                <a:solidFill>
                  <a:srgbClr val="002060"/>
                </a:solidFill>
                <a:latin typeface="Times New Roman" panose="02020603050405020304" pitchFamily="18" charset="0"/>
                <a:cs typeface="Times New Roman" panose="02020603050405020304" pitchFamily="18" charset="0"/>
              </a:rPr>
              <a:t>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kt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b y</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tib</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shuhr</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t </a:t>
            </a:r>
            <a:r>
              <a:rPr lang="en-US" sz="2800" b="1" dirty="0" err="1">
                <a:solidFill>
                  <a:srgbClr val="002060"/>
                </a:solidFill>
                <a:latin typeface="Times New Roman" panose="02020603050405020304" pitchFamily="18" charset="0"/>
                <a:cs typeface="Times New Roman" panose="02020603050405020304" pitchFamily="18" charset="0"/>
              </a:rPr>
              <a:t>qozong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otinl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rd</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biri</a:t>
            </a:r>
            <a:r>
              <a:rPr lang="en-US" sz="2800" b="1" dirty="0">
                <a:solidFill>
                  <a:srgbClr val="002060"/>
                </a:solidFill>
                <a:latin typeface="Times New Roman" panose="02020603050405020304" pitchFamily="18" charset="0"/>
                <a:cs typeface="Times New Roman" panose="02020603050405020304" pitchFamily="18" charset="0"/>
              </a:rPr>
              <a:t> J</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hon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Otin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Uv</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ysiy</a:t>
            </a:r>
            <a:r>
              <a:rPr lang="en-US" sz="2800" b="1" dirty="0">
                <a:solidFill>
                  <a:srgbClr val="002060"/>
                </a:solidFill>
                <a:latin typeface="Times New Roman" panose="02020603050405020304" pitchFamily="18" charset="0"/>
                <a:cs typeface="Times New Roman" panose="02020603050405020304" pitchFamily="18" charset="0"/>
              </a:rPr>
              <a:t> (1779-1845) </a:t>
            </a:r>
            <a:r>
              <a:rPr lang="en-US" sz="2800" b="1" dirty="0" err="1">
                <a:solidFill>
                  <a:srgbClr val="002060"/>
                </a:solidFill>
                <a:latin typeface="Times New Roman" panose="02020603050405020304" pitchFamily="18" charset="0"/>
                <a:cs typeface="Times New Roman" panose="02020603050405020304" pitchFamily="18" charset="0"/>
              </a:rPr>
              <a:t>hisobl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di. </a:t>
            </a:r>
          </a:p>
          <a:p>
            <a:pPr lvl="0" algn="just"/>
            <a:r>
              <a:rPr lang="en-US" sz="2800" b="1" dirty="0">
                <a:solidFill>
                  <a:srgbClr val="002060"/>
                </a:solidFill>
                <a:latin typeface="Times New Roman" panose="02020603050405020304" pitchFamily="18" charset="0"/>
                <a:cs typeface="Times New Roman" panose="02020603050405020304" pitchFamily="18" charset="0"/>
              </a:rPr>
              <a:t>J</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hon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otin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Uv</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ysiy</a:t>
            </a:r>
            <a:r>
              <a:rPr lang="en-US" sz="2800" b="1" dirty="0">
                <a:solidFill>
                  <a:srgbClr val="002060"/>
                </a:solidFill>
                <a:latin typeface="Times New Roman" panose="02020603050405020304" pitchFamily="18" charset="0"/>
                <a:cs typeface="Times New Roman" panose="02020603050405020304" pitchFamily="18" charset="0"/>
              </a:rPr>
              <a:t>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rg’ilon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sh</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h</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a:t>
            </a:r>
            <a:r>
              <a:rPr lang="en-US" sz="2800" b="1" dirty="0" err="1">
                <a:solidFill>
                  <a:srgbClr val="002060"/>
                </a:solidFill>
                <a:latin typeface="Times New Roman" panose="02020603050405020304" pitchFamily="18" charset="0"/>
                <a:cs typeface="Times New Roman" panose="02020603050405020304" pitchFamily="18" charset="0"/>
              </a:rPr>
              <a:t>CHilduxt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ron</a:t>
            </a:r>
            <a:r>
              <a:rPr lang="en-US" sz="2800" b="1" dirty="0">
                <a:solidFill>
                  <a:srgbClr val="002060"/>
                </a:solidFill>
                <a:latin typeface="Times New Roman" panose="02020603050405020304" pitchFamily="18" charset="0"/>
                <a:cs typeface="Times New Roman" panose="02020603050405020304" pitchFamily="18" charset="0"/>
              </a:rPr>
              <a:t> 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h</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ll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sid</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a:solidFill>
                  <a:srgbClr val="002060"/>
                </a:solidFill>
                <a:latin typeface="Times New Roman" panose="02020603050405020304" pitchFamily="18" charset="0"/>
                <a:cs typeface="Times New Roman" panose="02020603050405020304" pitchFamily="18" charset="0"/>
              </a:rPr>
              <a:t>F</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rg’on</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a:solidFill>
                  <a:srgbClr val="002060"/>
                </a:solidFill>
                <a:latin typeface="Times New Roman" panose="02020603050405020304" pitchFamily="18" charset="0"/>
                <a:cs typeface="Times New Roman" panose="02020603050405020304" pitchFamily="18" charset="0"/>
              </a:rPr>
              <a:t>tum</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ni</a:t>
            </a:r>
            <a:r>
              <a:rPr lang="en-US" sz="2800" b="1" dirty="0">
                <a:solidFill>
                  <a:srgbClr val="002060"/>
                </a:solidFill>
                <a:latin typeface="Times New Roman" panose="02020603050405020304" pitchFamily="18" charset="0"/>
                <a:cs typeface="Times New Roman" panose="02020603050405020304" pitchFamily="18" charset="0"/>
              </a:rPr>
              <a:t>, </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rsun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qishlog’id</a:t>
            </a:r>
            <a:r>
              <a:rPr lang="ru-RU" sz="2800" b="1" dirty="0">
                <a:solidFill>
                  <a:srgbClr val="002060"/>
                </a:solidFill>
                <a:latin typeface="Times New Roman" panose="02020603050405020304" pitchFamily="18" charset="0"/>
                <a:cs typeface="Times New Roman" panose="02020603050405020304" pitchFamily="18" charset="0"/>
              </a:rPr>
              <a:t>а 1780 </a:t>
            </a:r>
            <a:r>
              <a:rPr lang="en-US" sz="2800" b="1" dirty="0" err="1">
                <a:solidFill>
                  <a:srgbClr val="002060"/>
                </a:solidFill>
                <a:latin typeface="Times New Roman" panose="02020603050405020304" pitchFamily="18" charset="0"/>
                <a:cs typeface="Times New Roman" panose="02020603050405020304" pitchFamily="18" charset="0"/>
              </a:rPr>
              <a:t>yild</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err="1">
                <a:solidFill>
                  <a:srgbClr val="002060"/>
                </a:solidFill>
                <a:latin typeface="Times New Roman" panose="02020603050405020304" pitchFamily="18" charset="0"/>
                <a:cs typeface="Times New Roman" panose="02020603050405020304" pitchFamily="18" charset="0"/>
              </a:rPr>
              <a:t>tug’ilg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Uning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ot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si</a:t>
            </a:r>
            <a:r>
              <a:rPr lang="en-US" sz="2800" b="1" dirty="0">
                <a:solidFill>
                  <a:srgbClr val="002060"/>
                </a:solidFill>
                <a:latin typeface="Times New Roman" panose="02020603050405020304" pitchFamily="18" charset="0"/>
                <a:cs typeface="Times New Roman" panose="02020603050405020304" pitchFamily="18" charset="0"/>
              </a:rPr>
              <a:t> Q</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yn</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a:t>
            </a:r>
            <a:r>
              <a:rPr lang="en-US" sz="2800" b="1" dirty="0" err="1">
                <a:solidFill>
                  <a:srgbClr val="002060"/>
                </a:solidFill>
                <a:latin typeface="Times New Roman" panose="02020603050405020304" pitchFamily="18" charset="0"/>
                <a:cs typeface="Times New Roman" panose="02020603050405020304" pitchFamily="18" charset="0"/>
              </a:rPr>
              <a:t>devon</a:t>
            </a:r>
            <a:r>
              <a:rPr lang="ru-RU" sz="2800" b="1" dirty="0">
                <a:solidFill>
                  <a:srgbClr val="002060"/>
                </a:solidFill>
                <a:latin typeface="Times New Roman" panose="02020603050405020304" pitchFamily="18" charset="0"/>
                <a:cs typeface="Times New Roman" panose="02020603050405020304" pitchFamily="18" charset="0"/>
              </a:rPr>
              <a:t>а </a:t>
            </a:r>
            <a:r>
              <a:rPr lang="en-US" sz="2800" b="1" dirty="0" err="1">
                <a:solidFill>
                  <a:srgbClr val="002060"/>
                </a:solidFill>
                <a:latin typeface="Times New Roman" panose="02020603050405020304" pitchFamily="18" charset="0"/>
                <a:cs typeface="Times New Roman" panose="02020603050405020304" pitchFamily="18" charset="0"/>
              </a:rPr>
              <a:t>yoki</a:t>
            </a:r>
            <a:r>
              <a:rPr lang="en-US" sz="2800" b="1" dirty="0">
                <a:solidFill>
                  <a:srgbClr val="002060"/>
                </a:solidFill>
                <a:latin typeface="Times New Roman" panose="02020603050405020304" pitchFamily="18" charset="0"/>
                <a:cs typeface="Times New Roman" panose="02020603050405020304" pitchFamily="18" charset="0"/>
              </a:rPr>
              <a:t> Devon</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i</a:t>
            </a:r>
            <a:r>
              <a:rPr lang="en-US" sz="2800" b="1" dirty="0">
                <a:solidFill>
                  <a:srgbClr val="002060"/>
                </a:solidFill>
                <a:latin typeface="Times New Roman" panose="02020603050405020304" pitchFamily="18" charset="0"/>
                <a:cs typeface="Times New Roman" panose="02020603050405020304" pitchFamily="18" charset="0"/>
              </a:rPr>
              <a:t> Q</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nd</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deb </a:t>
            </a:r>
            <a:r>
              <a:rPr lang="en-US" sz="2800" b="1" dirty="0" err="1">
                <a:solidFill>
                  <a:srgbClr val="002060"/>
                </a:solidFill>
                <a:latin typeface="Times New Roman" panose="02020603050405020304" pitchFamily="18" charset="0"/>
                <a:cs typeface="Times New Roman" panose="02020603050405020304" pitchFamily="18" charset="0"/>
              </a:rPr>
              <a:t>yuritilg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Uning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ismini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Siddiqbobo</a:t>
            </a:r>
            <a:r>
              <a:rPr lang="en-US" sz="2800" b="1" dirty="0">
                <a:solidFill>
                  <a:srgbClr val="002060"/>
                </a:solidFill>
                <a:latin typeface="Times New Roman" panose="02020603050405020304" pitchFamily="18" charset="0"/>
                <a:cs typeface="Times New Roman" panose="02020603050405020304" pitchFamily="18" charset="0"/>
              </a:rPr>
              <a:t> deb </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nl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r). On</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sining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ismi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CHinnibibi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edi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Ul</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rning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Uv</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ysiyd</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t</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shq</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err="1">
                <a:solidFill>
                  <a:srgbClr val="002060"/>
                </a:solidFill>
                <a:latin typeface="Times New Roman" panose="02020603050405020304" pitchFamily="18" charset="0"/>
                <a:cs typeface="Times New Roman" panose="02020603050405020304" pitchFamily="18" charset="0"/>
              </a:rPr>
              <a:t>ri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Oxunjon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hofiz</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deg</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n </a:t>
            </a:r>
            <a:r>
              <a:rPr lang="en-US" sz="2800" b="1" dirty="0" err="1">
                <a:solidFill>
                  <a:srgbClr val="002060"/>
                </a:solidFill>
                <a:latin typeface="Times New Roman" panose="02020603050405020304" pitchFamily="18" charset="0"/>
                <a:cs typeface="Times New Roman" panose="02020603050405020304" pitchFamily="18" charset="0"/>
              </a:rPr>
              <a:t>o’g’li</a:t>
            </a:r>
            <a:r>
              <a:rPr lang="en-US" sz="2800" b="1" dirty="0">
                <a:solidFill>
                  <a:srgbClr val="002060"/>
                </a:solidFill>
                <a:latin typeface="Times New Roman" panose="02020603050405020304" pitchFamily="18" charset="0"/>
                <a:cs typeface="Times New Roman" panose="02020603050405020304" pitchFamily="18" charset="0"/>
              </a:rPr>
              <a:t> h</a:t>
            </a:r>
            <a:r>
              <a:rPr lang="ru-RU" sz="2800" b="1" dirty="0">
                <a:solidFill>
                  <a:srgbClr val="002060"/>
                </a:solidFill>
                <a:latin typeface="Times New Roman" panose="02020603050405020304" pitchFamily="18" charset="0"/>
                <a:cs typeface="Times New Roman" panose="02020603050405020304" pitchFamily="18" charset="0"/>
              </a:rPr>
              <a:t>а</a:t>
            </a:r>
            <a:r>
              <a:rPr lang="en-US" sz="2800" b="1" dirty="0">
                <a:solidFill>
                  <a:srgbClr val="002060"/>
                </a:solidFill>
                <a:latin typeface="Times New Roman" panose="02020603050405020304" pitchFamily="18" charset="0"/>
                <a:cs typeface="Times New Roman" panose="02020603050405020304" pitchFamily="18" charset="0"/>
              </a:rPr>
              <a:t>m </a:t>
            </a:r>
            <a:r>
              <a:rPr lang="en-US" sz="2800" b="1" dirty="0" err="1">
                <a:solidFill>
                  <a:srgbClr val="002060"/>
                </a:solidFill>
                <a:latin typeface="Times New Roman" panose="02020603050405020304" pitchFamily="18" charset="0"/>
                <a:cs typeface="Times New Roman" panose="02020603050405020304" pitchFamily="18" charset="0"/>
              </a:rPr>
              <a:t>bor</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edi</a:t>
            </a:r>
            <a:r>
              <a:rPr lang="en-US" sz="2800" b="1" dirty="0"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120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284" y="340128"/>
            <a:ext cx="3572552" cy="450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9366" y="117693"/>
            <a:ext cx="5440101" cy="6370975"/>
          </a:xfrm>
          <a:prstGeom prst="rect">
            <a:avLst/>
          </a:prstGeom>
        </p:spPr>
        <p:txBody>
          <a:bodyPr wrap="square">
            <a:spAutoFit/>
          </a:bodyPr>
          <a:lstStyle/>
          <a:p>
            <a:pPr lvl="0" algn="just"/>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Uv</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ysiy</a:t>
            </a:r>
            <a:r>
              <a:rPr lang="en-US" sz="2400" b="1" dirty="0">
                <a:solidFill>
                  <a:srgbClr val="7030A0"/>
                </a:solidFill>
                <a:latin typeface="Times New Roman" panose="02020603050405020304" pitchFamily="18" charset="0"/>
                <a:cs typeface="Times New Roman" panose="02020603050405020304" pitchFamily="18" charset="0"/>
              </a:rPr>
              <a:t> oil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o’z</a:t>
            </a:r>
            <a:r>
              <a:rPr lang="en-US" sz="2400" b="1" dirty="0">
                <a:solidFill>
                  <a:srgbClr val="7030A0"/>
                </a:solidFill>
                <a:latin typeface="Times New Roman" panose="02020603050405020304" pitchFamily="18" charset="0"/>
                <a:cs typeface="Times New Roman" panose="02020603050405020304" pitchFamily="18" charset="0"/>
              </a:rPr>
              <a:t> 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vrining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ilg’or</a:t>
            </a:r>
            <a:r>
              <a:rPr lang="en-US" sz="2400" b="1" dirty="0">
                <a:solidFill>
                  <a:srgbClr val="7030A0"/>
                </a:solidFill>
                <a:latin typeface="Times New Roman" panose="02020603050405020304" pitchFamily="18" charset="0"/>
                <a:cs typeface="Times New Roman" panose="02020603050405020304" pitchFamily="18" charset="0"/>
              </a:rPr>
              <a:t> v</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tli</a:t>
            </a:r>
            <a:r>
              <a:rPr lang="en-US" sz="2400" b="1" dirty="0">
                <a:solidFill>
                  <a:srgbClr val="7030A0"/>
                </a:solidFill>
                <a:latin typeface="Times New Roman" panose="02020603050405020304" pitchFamily="18" charset="0"/>
                <a:cs typeface="Times New Roman" panose="02020603050405020304" pitchFamily="18" charset="0"/>
              </a:rPr>
              <a:t> oil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rid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edi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kosibchilik</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on</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es</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vodli</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yol</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bo’lib</a:t>
            </a:r>
            <a:r>
              <a:rPr lang="en-US" sz="2400" b="1" dirty="0">
                <a:solidFill>
                  <a:srgbClr val="7030A0"/>
                </a:solidFill>
                <a:latin typeface="Times New Roman" panose="02020603050405020304" pitchFamily="18" charset="0"/>
                <a:cs typeface="Times New Roman" panose="02020603050405020304" pitchFamily="18" charset="0"/>
              </a:rPr>
              <a:t>,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kt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bdorlik</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v</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ll</a:t>
            </a:r>
            <a:r>
              <a:rPr lang="ru-RU" sz="2400" b="1" dirty="0">
                <a:solidFill>
                  <a:srgbClr val="7030A0"/>
                </a:solidFill>
                <a:latin typeface="Times New Roman" panose="02020603050405020304" pitchFamily="18" charset="0"/>
                <a:cs typeface="Times New Roman" panose="02020603050405020304" pitchFamily="18" charset="0"/>
              </a:rPr>
              <a:t>а </a:t>
            </a:r>
            <a:r>
              <a:rPr lang="ru-RU" sz="2400" b="1" dirty="0" err="1">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hli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qizl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rini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o’qitg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p>
          <a:p>
            <a:pPr lvl="0" algn="just"/>
            <a:r>
              <a:rPr lang="en-US" sz="2400" b="1" dirty="0">
                <a:solidFill>
                  <a:srgbClr val="7030A0"/>
                </a:solidFill>
                <a:latin typeface="Times New Roman" panose="02020603050405020304" pitchFamily="18" charset="0"/>
                <a:cs typeface="Times New Roman" panose="02020603050405020304" pitchFamily="18" charset="0"/>
              </a:rPr>
              <a:t>U </a:t>
            </a:r>
            <a:r>
              <a:rPr lang="en-US" sz="2400" b="1" dirty="0" smtClean="0">
                <a:solidFill>
                  <a:srgbClr val="7030A0"/>
                </a:solidFill>
                <a:latin typeface="Times New Roman" panose="02020603050405020304" pitchFamily="18" charset="0"/>
                <a:cs typeface="Times New Roman" panose="02020603050405020304" pitchFamily="18" charset="0"/>
              </a:rPr>
              <a:t>1796 -97 </a:t>
            </a:r>
            <a:r>
              <a:rPr lang="en-US" sz="2400" b="1" dirty="0" err="1">
                <a:solidFill>
                  <a:srgbClr val="7030A0"/>
                </a:solidFill>
                <a:latin typeface="Times New Roman" panose="02020603050405020304" pitchFamily="18" charset="0"/>
                <a:cs typeface="Times New Roman" panose="02020603050405020304" pitchFamily="18" charset="0"/>
              </a:rPr>
              <a:t>yill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on</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otinlik</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xususiy</a:t>
            </a:r>
            <a:r>
              <a:rPr lang="en-US" sz="2400" b="1" dirty="0">
                <a:solidFill>
                  <a:srgbClr val="7030A0"/>
                </a:solidFill>
                <a:latin typeface="Times New Roman" panose="02020603050405020304" pitchFamily="18" charset="0"/>
                <a:cs typeface="Times New Roman" panose="02020603050405020304" pitchFamily="18" charset="0"/>
              </a:rPr>
              <a:t>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kt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bd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 x</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lik</a:t>
            </a:r>
            <a:r>
              <a:rPr lang="en-US" sz="2400" b="1" dirty="0">
                <a:solidFill>
                  <a:srgbClr val="7030A0"/>
                </a:solidFill>
                <a:latin typeface="Times New Roman" panose="02020603050405020304" pitchFamily="18" charset="0"/>
                <a:cs typeface="Times New Roman" panose="02020603050405020304" pitchFamily="18" charset="0"/>
              </a:rPr>
              <a:t> v</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keyinch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lik</a:t>
            </a:r>
            <a:r>
              <a:rPr lang="en-US" sz="2400" b="1" dirty="0">
                <a:solidFill>
                  <a:srgbClr val="7030A0"/>
                </a:solidFill>
                <a:latin typeface="Times New Roman" panose="02020603050405020304" pitchFamily="18" charset="0"/>
                <a:cs typeface="Times New Roman" panose="02020603050405020304" pitchFamily="18" charset="0"/>
              </a:rPr>
              <a:t> must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qil</a:t>
            </a:r>
            <a:r>
              <a:rPr lang="en-US" sz="2400" b="1" dirty="0">
                <a:solidFill>
                  <a:srgbClr val="7030A0"/>
                </a:solidFill>
                <a:latin typeface="Times New Roman" panose="02020603050405020304" pitchFamily="18" charset="0"/>
                <a:cs typeface="Times New Roman" panose="02020603050405020304" pitchFamily="18" charset="0"/>
              </a:rPr>
              <a:t> 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vishd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otinlik</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endParaRPr lang="en-US" sz="2400" b="1" dirty="0" smtClean="0">
              <a:solidFill>
                <a:srgbClr val="7030A0"/>
              </a:solidFill>
              <a:latin typeface="Times New Roman" panose="02020603050405020304" pitchFamily="18" charset="0"/>
              <a:cs typeface="Times New Roman" panose="02020603050405020304" pitchFamily="18" charset="0"/>
            </a:endParaRPr>
          </a:p>
          <a:p>
            <a:pPr lvl="0" algn="just"/>
            <a:r>
              <a:rPr lang="en-US" sz="2400" b="1" dirty="0" err="1" smtClean="0">
                <a:solidFill>
                  <a:srgbClr val="7030A0"/>
                </a:solidFill>
                <a:latin typeface="Times New Roman" panose="02020603050405020304" pitchFamily="18" charset="0"/>
                <a:cs typeface="Times New Roman" panose="02020603050405020304" pitchFamily="18" charset="0"/>
              </a:rPr>
              <a:t>Uv</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ysiy</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o’z</a:t>
            </a:r>
            <a:r>
              <a:rPr lang="en-US" sz="2400" b="1" dirty="0">
                <a:solidFill>
                  <a:srgbClr val="7030A0"/>
                </a:solidFill>
                <a:latin typeface="Times New Roman" panose="02020603050405020304" pitchFamily="18" charset="0"/>
                <a:cs typeface="Times New Roman" panose="02020603050405020304" pitchFamily="18" charset="0"/>
              </a:rPr>
              <a:t>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kt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bid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qizl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rg</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boshl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ng’ich</a:t>
            </a:r>
            <a:r>
              <a:rPr lang="en-US" sz="2400" b="1" dirty="0">
                <a:solidFill>
                  <a:srgbClr val="7030A0"/>
                </a:solidFill>
                <a:latin typeface="Times New Roman" panose="02020603050405020304" pitchFamily="18" charset="0"/>
                <a:cs typeface="Times New Roman" panose="02020603050405020304" pitchFamily="18" charset="0"/>
              </a:rPr>
              <a:t> 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lim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ber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a:t>
            </a:r>
            <a:r>
              <a:rPr lang="en-US" sz="2400" b="1" dirty="0" err="1">
                <a:solidFill>
                  <a:srgbClr val="7030A0"/>
                </a:solidFill>
                <a:latin typeface="Times New Roman" panose="02020603050405020304" pitchFamily="18" charset="0"/>
                <a:cs typeface="Times New Roman" panose="02020603050405020304" pitchFamily="18" charset="0"/>
              </a:rPr>
              <a:t>ek</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J</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hon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otin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ul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rning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zehnini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o’stirishg</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k</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tt</a:t>
            </a:r>
            <a:r>
              <a:rPr lang="ru-RU" sz="2400" b="1" dirty="0">
                <a:solidFill>
                  <a:srgbClr val="7030A0"/>
                </a:solidFill>
                <a:latin typeface="Times New Roman" panose="02020603050405020304" pitchFamily="18" charset="0"/>
                <a:cs typeface="Times New Roman" panose="02020603050405020304" pitchFamily="18" charset="0"/>
              </a:rPr>
              <a:t>а </a:t>
            </a:r>
            <a:r>
              <a:rPr lang="ru-RU" sz="2400" b="1" dirty="0" err="1">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miy</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t </a:t>
            </a:r>
            <a:r>
              <a:rPr lang="en-US" sz="2400" b="1" dirty="0" err="1">
                <a:solidFill>
                  <a:srgbClr val="7030A0"/>
                </a:solidFill>
                <a:latin typeface="Times New Roman" panose="02020603050405020304" pitchFamily="18" charset="0"/>
                <a:cs typeface="Times New Roman" panose="02020603050405020304" pitchFamily="18" charset="0"/>
              </a:rPr>
              <a:t>ber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di. </a:t>
            </a:r>
            <a:r>
              <a:rPr lang="en-US" sz="2400" b="1" dirty="0" err="1">
                <a:solidFill>
                  <a:srgbClr val="7030A0"/>
                </a:solidFill>
                <a:latin typeface="Times New Roman" panose="02020603050405020304" pitchFamily="18" charset="0"/>
                <a:cs typeface="Times New Roman" panose="02020603050405020304" pitchFamily="18" charset="0"/>
              </a:rPr>
              <a:t>Otin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o’z</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shogirdl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rig</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vod</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o’rg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tibgin</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qolm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y, </a:t>
            </a:r>
            <a:r>
              <a:rPr lang="en-US" sz="2400" b="1" dirty="0" err="1">
                <a:solidFill>
                  <a:srgbClr val="7030A0"/>
                </a:solidFill>
                <a:latin typeface="Times New Roman" panose="02020603050405020304" pitchFamily="18" charset="0"/>
                <a:cs typeface="Times New Roman" panose="02020603050405020304" pitchFamily="18" charset="0"/>
              </a:rPr>
              <a:t>ul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or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iqtidorli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qizl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rni</a:t>
            </a:r>
            <a:r>
              <a:rPr lang="en-US" sz="2400" b="1" dirty="0">
                <a:solidFill>
                  <a:srgbClr val="7030A0"/>
                </a:solidFill>
                <a:latin typeface="Times New Roman" panose="02020603050405020304" pitchFamily="18" charset="0"/>
                <a:cs typeface="Times New Roman" panose="02020603050405020304" pitchFamily="18" charset="0"/>
              </a:rPr>
              <a:t> 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nl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 </a:t>
            </a:r>
            <a:r>
              <a:rPr lang="en-US" sz="2400" b="1" dirty="0" err="1">
                <a:solidFill>
                  <a:srgbClr val="7030A0"/>
                </a:solidFill>
                <a:latin typeface="Times New Roman" panose="02020603050405020304" pitchFamily="18" charset="0"/>
                <a:cs typeface="Times New Roman" panose="02020603050405020304" pitchFamily="18" charset="0"/>
              </a:rPr>
              <a:t>sh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rq</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she’riy</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nishtir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smtClean="0">
                <a:solidFill>
                  <a:srgbClr val="7030A0"/>
                </a:solidFill>
                <a:latin typeface="Times New Roman" panose="02020603050405020304" pitchFamily="18" charset="0"/>
                <a:cs typeface="Times New Roman" panose="02020603050405020304" pitchFamily="18" charset="0"/>
              </a:rPr>
              <a:t>di.Qizl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rni</a:t>
            </a:r>
            <a:r>
              <a:rPr lang="en-US" sz="2400" b="1" dirty="0">
                <a:solidFill>
                  <a:srgbClr val="7030A0"/>
                </a:solidFill>
                <a:latin typeface="Times New Roman" panose="02020603050405020304" pitchFamily="18" charset="0"/>
                <a:cs typeface="Times New Roman" panose="02020603050405020304" pitchFamily="18" charset="0"/>
              </a:rPr>
              <a:t> n</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zm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bo’stonig</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yet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kl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ydi</a:t>
            </a:r>
            <a:r>
              <a:rPr lang="en-US" sz="2400" b="1" dirty="0">
                <a:solidFill>
                  <a:srgbClr val="7030A0"/>
                </a:solidFill>
                <a:latin typeface="Times New Roman" panose="02020603050405020304" pitchFamily="18" charset="0"/>
                <a:cs typeface="Times New Roman" panose="02020603050405020304" pitchFamily="18" charset="0"/>
              </a:rPr>
              <a:t>.</a:t>
            </a:r>
            <a:endParaRPr lang="ru-RU"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49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8344" y="0"/>
            <a:ext cx="9549114" cy="7109639"/>
          </a:xfrm>
          <a:prstGeom prst="rect">
            <a:avLst/>
          </a:prstGeom>
          <a:solidFill>
            <a:srgbClr val="0070C0"/>
          </a:solidFill>
        </p:spPr>
        <p:txBody>
          <a:bodyPr wrap="square">
            <a:spAutoFit/>
          </a:bodyPr>
          <a:lstStyle/>
          <a:p>
            <a:pPr indent="450215" algn="just">
              <a:spcAft>
                <a:spcPts val="0"/>
              </a:spcAft>
            </a:pPr>
            <a:r>
              <a:rPr lang="en-US" sz="2400" dirty="0" smtClean="0">
                <a:latin typeface="Times New Roman"/>
              </a:rPr>
              <a:t>T</a:t>
            </a:r>
            <a:r>
              <a:rPr lang="uz-Cyrl-UZ" sz="2400" dirty="0">
                <a:latin typeface="Times New Roman"/>
              </a:rPr>
              <a:t>а</a:t>
            </a:r>
            <a:r>
              <a:rPr lang="en-US" sz="2400" dirty="0" err="1">
                <a:latin typeface="Times New Roman"/>
              </a:rPr>
              <a:t>jrib</a:t>
            </a:r>
            <a:r>
              <a:rPr lang="uz-Cyrl-UZ" sz="2400" dirty="0">
                <a:latin typeface="Times New Roman"/>
              </a:rPr>
              <a:t>а</a:t>
            </a:r>
            <a:r>
              <a:rPr lang="en-US" sz="2400" dirty="0">
                <a:latin typeface="Times New Roman"/>
              </a:rPr>
              <a:t>li </a:t>
            </a:r>
            <a:r>
              <a:rPr lang="en-US" sz="2400" dirty="0" err="1">
                <a:latin typeface="Times New Roman"/>
              </a:rPr>
              <a:t>mur</a:t>
            </a:r>
            <a:r>
              <a:rPr lang="uz-Cyrl-UZ" sz="2400" dirty="0">
                <a:latin typeface="Times New Roman"/>
              </a:rPr>
              <a:t>а</a:t>
            </a:r>
            <a:r>
              <a:rPr lang="en-US" sz="2400" dirty="0" err="1">
                <a:latin typeface="Times New Roman"/>
              </a:rPr>
              <a:t>bbiy</a:t>
            </a:r>
            <a:r>
              <a:rPr lang="uz-Cyrl-UZ" sz="2400" dirty="0">
                <a:latin typeface="Times New Roman"/>
              </a:rPr>
              <a:t>а </a:t>
            </a:r>
            <a:r>
              <a:rPr lang="en-US" sz="2400" dirty="0" err="1">
                <a:latin typeface="Times New Roman"/>
              </a:rPr>
              <a:t>o’zining</a:t>
            </a:r>
            <a:r>
              <a:rPr lang="en-US" sz="2400" dirty="0">
                <a:latin typeface="Times New Roman"/>
              </a:rPr>
              <a:t> mu</a:t>
            </a:r>
            <a:r>
              <a:rPr lang="uz-Cyrl-UZ" sz="2400" dirty="0">
                <a:latin typeface="Times New Roman"/>
              </a:rPr>
              <a:t>а</a:t>
            </a:r>
            <a:r>
              <a:rPr lang="en-US" sz="2400" dirty="0" err="1">
                <a:latin typeface="Times New Roman"/>
              </a:rPr>
              <a:t>mmo</a:t>
            </a:r>
            <a:r>
              <a:rPr lang="en-US" sz="2400" dirty="0">
                <a:latin typeface="Times New Roman"/>
              </a:rPr>
              <a:t> s</a:t>
            </a:r>
            <a:r>
              <a:rPr lang="uz-Cyrl-UZ" sz="2400" dirty="0">
                <a:latin typeface="Times New Roman"/>
              </a:rPr>
              <a:t>а</a:t>
            </a:r>
            <a:r>
              <a:rPr lang="en-US" sz="2400" dirty="0">
                <a:latin typeface="Times New Roman"/>
              </a:rPr>
              <a:t>n’</a:t>
            </a:r>
            <a:r>
              <a:rPr lang="uz-Cyrl-UZ" sz="2400" dirty="0">
                <a:latin typeface="Times New Roman"/>
              </a:rPr>
              <a:t>а</a:t>
            </a:r>
            <a:r>
              <a:rPr lang="en-US" sz="2400" dirty="0" err="1">
                <a:latin typeface="Times New Roman"/>
              </a:rPr>
              <a:t>ti</a:t>
            </a:r>
            <a:r>
              <a:rPr lang="en-US" sz="2400" dirty="0">
                <a:latin typeface="Times New Roman"/>
              </a:rPr>
              <a:t> </a:t>
            </a:r>
            <a:r>
              <a:rPr lang="en-US" sz="2400" dirty="0" err="1">
                <a:latin typeface="Times New Roman"/>
              </a:rPr>
              <a:t>orq</a:t>
            </a:r>
            <a:r>
              <a:rPr lang="uz-Cyrl-UZ" sz="2400" dirty="0">
                <a:latin typeface="Times New Roman"/>
              </a:rPr>
              <a:t>а</a:t>
            </a:r>
            <a:r>
              <a:rPr lang="en-US" sz="2400" dirty="0">
                <a:latin typeface="Times New Roman"/>
              </a:rPr>
              <a:t>li </a:t>
            </a:r>
            <a:r>
              <a:rPr lang="en-US" sz="2400" dirty="0" err="1">
                <a:latin typeface="Times New Roman"/>
              </a:rPr>
              <a:t>shogirdl</a:t>
            </a:r>
            <a:r>
              <a:rPr lang="uz-Cyrl-UZ" sz="2400" dirty="0">
                <a:latin typeface="Times New Roman"/>
              </a:rPr>
              <a:t>а</a:t>
            </a:r>
            <a:r>
              <a:rPr lang="en-US" sz="2400" dirty="0" err="1">
                <a:latin typeface="Times New Roman"/>
              </a:rPr>
              <a:t>ri</a:t>
            </a:r>
            <a:r>
              <a:rPr lang="en-US" sz="2400" dirty="0">
                <a:latin typeface="Times New Roman"/>
              </a:rPr>
              <a:t> </a:t>
            </a:r>
            <a:r>
              <a:rPr lang="en-US" sz="2400" dirty="0" err="1">
                <a:latin typeface="Times New Roman"/>
              </a:rPr>
              <a:t>zehnini</a:t>
            </a:r>
            <a:r>
              <a:rPr lang="en-US" sz="2400" dirty="0">
                <a:latin typeface="Times New Roman"/>
              </a:rPr>
              <a:t> </a:t>
            </a:r>
            <a:r>
              <a:rPr lang="en-US" sz="2400" dirty="0" err="1">
                <a:latin typeface="Times New Roman"/>
              </a:rPr>
              <a:t>o’stirishg</a:t>
            </a:r>
            <a:r>
              <a:rPr lang="uz-Cyrl-UZ" sz="2400" dirty="0">
                <a:latin typeface="Times New Roman"/>
              </a:rPr>
              <a:t>а </a:t>
            </a:r>
            <a:r>
              <a:rPr lang="en-US" sz="2400" dirty="0">
                <a:latin typeface="Times New Roman"/>
              </a:rPr>
              <a:t>h</a:t>
            </a:r>
            <a:r>
              <a:rPr lang="uz-Cyrl-UZ" sz="2400" dirty="0">
                <a:latin typeface="Times New Roman"/>
              </a:rPr>
              <a:t>а</a:t>
            </a:r>
            <a:r>
              <a:rPr lang="en-US" sz="2400" dirty="0">
                <a:latin typeface="Times New Roman"/>
              </a:rPr>
              <a:t>r</a:t>
            </a:r>
            <a:r>
              <a:rPr lang="uz-Cyrl-UZ" sz="2400" dirty="0">
                <a:latin typeface="Times New Roman"/>
              </a:rPr>
              <a:t>а</a:t>
            </a:r>
            <a:r>
              <a:rPr lang="en-US" sz="2400" dirty="0">
                <a:latin typeface="Times New Roman"/>
              </a:rPr>
              <a:t>k</a:t>
            </a:r>
            <a:r>
              <a:rPr lang="uz-Cyrl-UZ" sz="2400" dirty="0">
                <a:latin typeface="Times New Roman"/>
              </a:rPr>
              <a:t>а</a:t>
            </a:r>
            <a:r>
              <a:rPr lang="en-US" sz="2400" dirty="0">
                <a:latin typeface="Times New Roman"/>
              </a:rPr>
              <a:t>t </a:t>
            </a:r>
            <a:r>
              <a:rPr lang="en-US" sz="2400" dirty="0" err="1">
                <a:latin typeface="Times New Roman"/>
              </a:rPr>
              <a:t>qilg</a:t>
            </a:r>
            <a:r>
              <a:rPr lang="uz-Cyrl-UZ" sz="2400" dirty="0">
                <a:latin typeface="Times New Roman"/>
              </a:rPr>
              <a:t>а</a:t>
            </a:r>
            <a:r>
              <a:rPr lang="en-US" sz="2400" dirty="0">
                <a:latin typeface="Times New Roman"/>
              </a:rPr>
              <a:t>n. </a:t>
            </a:r>
            <a:r>
              <a:rPr lang="en-US" sz="2400" dirty="0" err="1">
                <a:latin typeface="Times New Roman"/>
              </a:rPr>
              <a:t>Xuddi</a:t>
            </a:r>
            <a:r>
              <a:rPr lang="en-US" sz="2400" dirty="0">
                <a:latin typeface="Times New Roman"/>
              </a:rPr>
              <a:t> </a:t>
            </a:r>
            <a:r>
              <a:rPr lang="uz-Cyrl-UZ" sz="2400" dirty="0">
                <a:latin typeface="Times New Roman"/>
              </a:rPr>
              <a:t>а</a:t>
            </a:r>
            <a:r>
              <a:rPr lang="en-US" sz="2400" dirty="0">
                <a:latin typeface="Times New Roman"/>
              </a:rPr>
              <a:t>n</a:t>
            </a:r>
            <a:r>
              <a:rPr lang="uz-Cyrl-UZ" sz="2400" dirty="0">
                <a:latin typeface="Times New Roman"/>
              </a:rPr>
              <a:t>а </a:t>
            </a:r>
            <a:r>
              <a:rPr lang="en-US" sz="2400" dirty="0" err="1">
                <a:latin typeface="Times New Roman"/>
              </a:rPr>
              <a:t>shu</a:t>
            </a:r>
            <a:r>
              <a:rPr lang="en-US" sz="2400" dirty="0">
                <a:latin typeface="Times New Roman"/>
              </a:rPr>
              <a:t> </a:t>
            </a:r>
            <a:r>
              <a:rPr lang="en-US" sz="2400" dirty="0" err="1">
                <a:latin typeface="Times New Roman"/>
              </a:rPr>
              <a:t>she’riy</a:t>
            </a:r>
            <a:r>
              <a:rPr lang="en-US" sz="2400" dirty="0">
                <a:latin typeface="Times New Roman"/>
              </a:rPr>
              <a:t> </a:t>
            </a:r>
            <a:r>
              <a:rPr lang="en-US" sz="2400" dirty="0" err="1">
                <a:latin typeface="Times New Roman"/>
              </a:rPr>
              <a:t>topishmoql</a:t>
            </a:r>
            <a:r>
              <a:rPr lang="uz-Cyrl-UZ" sz="2400" dirty="0">
                <a:latin typeface="Times New Roman"/>
              </a:rPr>
              <a:t>а</a:t>
            </a:r>
            <a:r>
              <a:rPr lang="en-US" sz="2400" dirty="0">
                <a:latin typeface="Times New Roman"/>
              </a:rPr>
              <a:t>r </a:t>
            </a:r>
            <a:r>
              <a:rPr lang="en-US" sz="2400" dirty="0" err="1">
                <a:latin typeface="Times New Roman"/>
              </a:rPr>
              <a:t>orq</a:t>
            </a:r>
            <a:r>
              <a:rPr lang="uz-Cyrl-UZ" sz="2400" dirty="0">
                <a:latin typeface="Times New Roman"/>
              </a:rPr>
              <a:t>а</a:t>
            </a:r>
            <a:r>
              <a:rPr lang="en-US" sz="2400" dirty="0">
                <a:latin typeface="Times New Roman"/>
              </a:rPr>
              <a:t>li q</a:t>
            </a:r>
            <a:r>
              <a:rPr lang="uz-Cyrl-UZ" sz="2400" dirty="0">
                <a:latin typeface="Times New Roman"/>
              </a:rPr>
              <a:t>а</a:t>
            </a:r>
            <a:r>
              <a:rPr lang="en-US" sz="2400" dirty="0" err="1">
                <a:latin typeface="Times New Roman"/>
              </a:rPr>
              <a:t>nch</a:t>
            </a:r>
            <a:r>
              <a:rPr lang="uz-Cyrl-UZ" sz="2400" dirty="0">
                <a:latin typeface="Times New Roman"/>
              </a:rPr>
              <a:t>а-</a:t>
            </a:r>
            <a:r>
              <a:rPr lang="en-US" sz="2400" dirty="0">
                <a:latin typeface="Times New Roman"/>
              </a:rPr>
              <a:t>q</a:t>
            </a:r>
            <a:r>
              <a:rPr lang="uz-Cyrl-UZ" sz="2400" dirty="0">
                <a:latin typeface="Times New Roman"/>
              </a:rPr>
              <a:t>а</a:t>
            </a:r>
            <a:r>
              <a:rPr lang="en-US" sz="2400" dirty="0" err="1">
                <a:latin typeface="Times New Roman"/>
              </a:rPr>
              <a:t>nch</a:t>
            </a:r>
            <a:r>
              <a:rPr lang="uz-Cyrl-UZ" sz="2400" dirty="0">
                <a:latin typeface="Times New Roman"/>
              </a:rPr>
              <a:t>а </a:t>
            </a:r>
            <a:r>
              <a:rPr lang="en-US" sz="2400" dirty="0" err="1">
                <a:latin typeface="Times New Roman"/>
              </a:rPr>
              <a:t>yosh</a:t>
            </a:r>
            <a:r>
              <a:rPr lang="en-US" sz="2400" dirty="0">
                <a:latin typeface="Times New Roman"/>
              </a:rPr>
              <a:t> q</a:t>
            </a:r>
            <a:r>
              <a:rPr lang="uz-Cyrl-UZ" sz="2400" dirty="0">
                <a:latin typeface="Times New Roman"/>
              </a:rPr>
              <a:t>а</a:t>
            </a:r>
            <a:r>
              <a:rPr lang="en-US" sz="2400" dirty="0" err="1">
                <a:latin typeface="Times New Roman"/>
              </a:rPr>
              <a:t>lbl</a:t>
            </a:r>
            <a:r>
              <a:rPr lang="uz-Cyrl-UZ" sz="2400" dirty="0">
                <a:latin typeface="Times New Roman"/>
              </a:rPr>
              <a:t>а</a:t>
            </a:r>
            <a:r>
              <a:rPr lang="en-US" sz="2400" dirty="0" err="1">
                <a:latin typeface="Times New Roman"/>
              </a:rPr>
              <a:t>rg</a:t>
            </a:r>
            <a:r>
              <a:rPr lang="uz-Cyrl-UZ" sz="2400" dirty="0">
                <a:latin typeface="Times New Roman"/>
              </a:rPr>
              <a:t>а </a:t>
            </a:r>
            <a:r>
              <a:rPr lang="en-US" sz="2400" dirty="0" err="1">
                <a:latin typeface="Times New Roman"/>
              </a:rPr>
              <a:t>ziyo</a:t>
            </a:r>
            <a:r>
              <a:rPr lang="en-US" sz="2400" dirty="0">
                <a:latin typeface="Times New Roman"/>
              </a:rPr>
              <a:t> </a:t>
            </a:r>
            <a:r>
              <a:rPr lang="en-US" sz="2400" dirty="0" err="1">
                <a:latin typeface="Times New Roman"/>
              </a:rPr>
              <a:t>oqib</a:t>
            </a:r>
            <a:r>
              <a:rPr lang="en-US" sz="2400" dirty="0">
                <a:latin typeface="Times New Roman"/>
              </a:rPr>
              <a:t> </a:t>
            </a:r>
            <a:r>
              <a:rPr lang="en-US" sz="2400" dirty="0" err="1">
                <a:latin typeface="Times New Roman"/>
              </a:rPr>
              <a:t>kirg</a:t>
            </a:r>
            <a:r>
              <a:rPr lang="uz-Cyrl-UZ" sz="2400" dirty="0">
                <a:latin typeface="Times New Roman"/>
              </a:rPr>
              <a:t>а</a:t>
            </a:r>
            <a:r>
              <a:rPr lang="en-US" sz="2400" dirty="0">
                <a:latin typeface="Times New Roman"/>
              </a:rPr>
              <a:t>n. </a:t>
            </a:r>
            <a:r>
              <a:rPr lang="en-US" sz="2400" dirty="0" err="1">
                <a:latin typeface="Times New Roman"/>
              </a:rPr>
              <a:t>Oltmish</a:t>
            </a:r>
            <a:r>
              <a:rPr lang="en-US" sz="2400" dirty="0">
                <a:latin typeface="Times New Roman"/>
              </a:rPr>
              <a:t> </a:t>
            </a:r>
            <a:r>
              <a:rPr lang="en-US" sz="2400" dirty="0" err="1">
                <a:latin typeface="Times New Roman"/>
              </a:rPr>
              <a:t>yild</a:t>
            </a:r>
            <a:r>
              <a:rPr lang="uz-Cyrl-UZ" sz="2400" dirty="0">
                <a:latin typeface="Times New Roman"/>
              </a:rPr>
              <a:t>а</a:t>
            </a:r>
            <a:r>
              <a:rPr lang="en-US" sz="2400" dirty="0">
                <a:latin typeface="Times New Roman"/>
              </a:rPr>
              <a:t>n </a:t>
            </a:r>
            <a:r>
              <a:rPr lang="en-US" sz="2400" dirty="0" err="1">
                <a:latin typeface="Times New Roman"/>
              </a:rPr>
              <a:t>ko’proq</a:t>
            </a:r>
            <a:r>
              <a:rPr lang="en-US" sz="2400" dirty="0">
                <a:latin typeface="Times New Roman"/>
              </a:rPr>
              <a:t> </a:t>
            </a:r>
            <a:r>
              <a:rPr lang="en-US" sz="2400" dirty="0" err="1">
                <a:latin typeface="Times New Roman"/>
              </a:rPr>
              <a:t>umr</a:t>
            </a:r>
            <a:r>
              <a:rPr lang="en-US" sz="2400" dirty="0">
                <a:latin typeface="Times New Roman"/>
              </a:rPr>
              <a:t> </a:t>
            </a:r>
            <a:r>
              <a:rPr lang="en-US" sz="2400" dirty="0" err="1">
                <a:latin typeface="Times New Roman"/>
              </a:rPr>
              <a:t>ko’rg</a:t>
            </a:r>
            <a:r>
              <a:rPr lang="uz-Cyrl-UZ" sz="2400" dirty="0">
                <a:latin typeface="Times New Roman"/>
              </a:rPr>
              <a:t>а</a:t>
            </a:r>
            <a:r>
              <a:rPr lang="en-US" sz="2400" dirty="0">
                <a:latin typeface="Times New Roman"/>
              </a:rPr>
              <a:t>n </a:t>
            </a:r>
            <a:r>
              <a:rPr lang="en-US" sz="2400" dirty="0" err="1">
                <a:latin typeface="Times New Roman"/>
              </a:rPr>
              <a:t>Uv</a:t>
            </a:r>
            <a:r>
              <a:rPr lang="uz-Cyrl-UZ" sz="2400" dirty="0">
                <a:latin typeface="Times New Roman"/>
              </a:rPr>
              <a:t>а</a:t>
            </a:r>
            <a:r>
              <a:rPr lang="en-US" sz="2400" dirty="0" err="1">
                <a:latin typeface="Times New Roman"/>
              </a:rPr>
              <a:t>ysiyd</a:t>
            </a:r>
            <a:r>
              <a:rPr lang="uz-Cyrl-UZ" sz="2400" dirty="0">
                <a:latin typeface="Times New Roman"/>
              </a:rPr>
              <a:t>а</a:t>
            </a:r>
            <a:r>
              <a:rPr lang="en-US" sz="2400" dirty="0">
                <a:latin typeface="Times New Roman"/>
              </a:rPr>
              <a:t>n </a:t>
            </a:r>
            <a:r>
              <a:rPr lang="en-US" sz="2400" dirty="0" err="1">
                <a:latin typeface="Times New Roman"/>
              </a:rPr>
              <a:t>bizg</a:t>
            </a:r>
            <a:r>
              <a:rPr lang="uz-Cyrl-UZ" sz="2400" dirty="0">
                <a:latin typeface="Times New Roman"/>
              </a:rPr>
              <a:t>а </a:t>
            </a:r>
            <a:r>
              <a:rPr lang="en-US" sz="2400" dirty="0">
                <a:latin typeface="Times New Roman"/>
              </a:rPr>
              <a:t>k</a:t>
            </a:r>
            <a:r>
              <a:rPr lang="uz-Cyrl-UZ" sz="2400" dirty="0">
                <a:latin typeface="Times New Roman"/>
              </a:rPr>
              <a:t>а</a:t>
            </a:r>
            <a:r>
              <a:rPr lang="en-US" sz="2400" dirty="0" err="1">
                <a:latin typeface="Times New Roman"/>
              </a:rPr>
              <a:t>tt</a:t>
            </a:r>
            <a:r>
              <a:rPr lang="uz-Cyrl-UZ" sz="2400" dirty="0">
                <a:latin typeface="Times New Roman"/>
              </a:rPr>
              <a:t>а</a:t>
            </a:r>
            <a:r>
              <a:rPr lang="en-US" sz="2400" dirty="0">
                <a:latin typeface="Times New Roman"/>
              </a:rPr>
              <a:t>gin</a:t>
            </a:r>
            <a:r>
              <a:rPr lang="uz-Cyrl-UZ" sz="2400" dirty="0">
                <a:latin typeface="Times New Roman"/>
              </a:rPr>
              <a:t>а а</a:t>
            </a:r>
            <a:r>
              <a:rPr lang="en-US" sz="2400" dirty="0">
                <a:latin typeface="Times New Roman"/>
              </a:rPr>
              <a:t>d</a:t>
            </a:r>
            <a:r>
              <a:rPr lang="uz-Cyrl-UZ" sz="2400" dirty="0">
                <a:latin typeface="Times New Roman"/>
              </a:rPr>
              <a:t>а</a:t>
            </a:r>
            <a:r>
              <a:rPr lang="en-US" sz="2400" dirty="0" err="1">
                <a:latin typeface="Times New Roman"/>
              </a:rPr>
              <a:t>biy</a:t>
            </a:r>
            <a:r>
              <a:rPr lang="en-US" sz="2400" dirty="0">
                <a:latin typeface="Times New Roman"/>
              </a:rPr>
              <a:t> </a:t>
            </a:r>
            <a:r>
              <a:rPr lang="en-US" sz="2400" dirty="0" err="1">
                <a:latin typeface="Times New Roman"/>
              </a:rPr>
              <a:t>meros</a:t>
            </a:r>
            <a:r>
              <a:rPr lang="en-US" sz="2400" dirty="0">
                <a:latin typeface="Times New Roman"/>
              </a:rPr>
              <a:t> </a:t>
            </a:r>
            <a:r>
              <a:rPr lang="en-US" sz="2400" dirty="0" err="1">
                <a:latin typeface="Times New Roman"/>
              </a:rPr>
              <a:t>yetib</a:t>
            </a:r>
            <a:r>
              <a:rPr lang="en-US" sz="2400" dirty="0">
                <a:latin typeface="Times New Roman"/>
              </a:rPr>
              <a:t> </a:t>
            </a:r>
            <a:r>
              <a:rPr lang="en-US" sz="2400" dirty="0" err="1">
                <a:latin typeface="Times New Roman"/>
              </a:rPr>
              <a:t>kelg</a:t>
            </a:r>
            <a:r>
              <a:rPr lang="uz-Cyrl-UZ" sz="2400" dirty="0">
                <a:latin typeface="Times New Roman"/>
              </a:rPr>
              <a:t>а</a:t>
            </a:r>
            <a:r>
              <a:rPr lang="en-US" sz="2400" dirty="0">
                <a:latin typeface="Times New Roman"/>
              </a:rPr>
              <a:t>n. </a:t>
            </a:r>
            <a:r>
              <a:rPr lang="en-US" sz="2400" dirty="0" err="1">
                <a:latin typeface="Times New Roman"/>
              </a:rPr>
              <a:t>Uning</a:t>
            </a:r>
            <a:r>
              <a:rPr lang="en-US" sz="2400" dirty="0">
                <a:latin typeface="Times New Roman"/>
              </a:rPr>
              <a:t> </a:t>
            </a:r>
            <a:r>
              <a:rPr lang="en-US" sz="2400" dirty="0" err="1">
                <a:latin typeface="Times New Roman"/>
              </a:rPr>
              <a:t>qo’lyozm</a:t>
            </a:r>
            <a:r>
              <a:rPr lang="uz-Cyrl-UZ" sz="2400" dirty="0">
                <a:latin typeface="Times New Roman"/>
              </a:rPr>
              <a:t>а </a:t>
            </a:r>
            <a:r>
              <a:rPr lang="en-US" sz="2400" dirty="0" err="1">
                <a:latin typeface="Times New Roman"/>
              </a:rPr>
              <a:t>devonl</a:t>
            </a:r>
            <a:r>
              <a:rPr lang="uz-Cyrl-UZ" sz="2400" dirty="0">
                <a:latin typeface="Times New Roman"/>
              </a:rPr>
              <a:t>а</a:t>
            </a:r>
            <a:r>
              <a:rPr lang="en-US" sz="2400" dirty="0" err="1">
                <a:latin typeface="Times New Roman"/>
              </a:rPr>
              <a:t>ri</a:t>
            </a:r>
            <a:r>
              <a:rPr lang="en-US" sz="2400" dirty="0">
                <a:latin typeface="Times New Roman"/>
              </a:rPr>
              <a:t> </a:t>
            </a:r>
            <a:r>
              <a:rPr lang="en-US" sz="2400" dirty="0" err="1">
                <a:latin typeface="Times New Roman"/>
              </a:rPr>
              <a:t>O’zbekiston</a:t>
            </a:r>
            <a:r>
              <a:rPr lang="en-US" sz="2400" dirty="0">
                <a:latin typeface="Times New Roman"/>
              </a:rPr>
              <a:t> f</a:t>
            </a:r>
            <a:r>
              <a:rPr lang="uz-Cyrl-UZ" sz="2400" dirty="0">
                <a:latin typeface="Times New Roman"/>
              </a:rPr>
              <a:t>а</a:t>
            </a:r>
            <a:r>
              <a:rPr lang="en-US" sz="2400" dirty="0" err="1">
                <a:latin typeface="Times New Roman"/>
              </a:rPr>
              <a:t>nl</a:t>
            </a:r>
            <a:r>
              <a:rPr lang="uz-Cyrl-UZ" sz="2400" dirty="0">
                <a:latin typeface="Times New Roman"/>
              </a:rPr>
              <a:t>а</a:t>
            </a:r>
            <a:r>
              <a:rPr lang="en-US" sz="2400" dirty="0">
                <a:latin typeface="Times New Roman"/>
              </a:rPr>
              <a:t>r </a:t>
            </a:r>
            <a:r>
              <a:rPr lang="uz-Cyrl-UZ" sz="2400" dirty="0">
                <a:latin typeface="Times New Roman"/>
              </a:rPr>
              <a:t>а</a:t>
            </a:r>
            <a:r>
              <a:rPr lang="en-US" sz="2400" dirty="0">
                <a:latin typeface="Times New Roman"/>
              </a:rPr>
              <a:t>k</a:t>
            </a:r>
            <a:r>
              <a:rPr lang="uz-Cyrl-UZ" sz="2400" dirty="0">
                <a:latin typeface="Times New Roman"/>
              </a:rPr>
              <a:t>а</a:t>
            </a:r>
            <a:r>
              <a:rPr lang="en-US" sz="2400" dirty="0" err="1">
                <a:latin typeface="Times New Roman"/>
              </a:rPr>
              <a:t>demiy</a:t>
            </a:r>
            <a:r>
              <a:rPr lang="uz-Cyrl-UZ" sz="2400" dirty="0">
                <a:latin typeface="Times New Roman"/>
              </a:rPr>
              <a:t>а</a:t>
            </a:r>
            <a:r>
              <a:rPr lang="en-US" sz="2400" dirty="0" err="1">
                <a:latin typeface="Times New Roman"/>
              </a:rPr>
              <a:t>si</a:t>
            </a:r>
            <a:r>
              <a:rPr lang="en-US" sz="2400" dirty="0">
                <a:latin typeface="Times New Roman"/>
              </a:rPr>
              <a:t> </a:t>
            </a:r>
            <a:r>
              <a:rPr lang="en-US" sz="2400" dirty="0" err="1">
                <a:latin typeface="Times New Roman"/>
              </a:rPr>
              <a:t>Beruniy</a:t>
            </a:r>
            <a:r>
              <a:rPr lang="en-US" sz="2400" dirty="0">
                <a:latin typeface="Times New Roman"/>
              </a:rPr>
              <a:t> </a:t>
            </a:r>
            <a:r>
              <a:rPr lang="en-US" sz="2400" dirty="0" err="1">
                <a:latin typeface="Times New Roman"/>
              </a:rPr>
              <a:t>nomid</a:t>
            </a:r>
            <a:r>
              <a:rPr lang="uz-Cyrl-UZ" sz="2400" dirty="0">
                <a:latin typeface="Times New Roman"/>
              </a:rPr>
              <a:t>а</a:t>
            </a:r>
            <a:r>
              <a:rPr lang="en-US" sz="2400" dirty="0" err="1">
                <a:latin typeface="Times New Roman"/>
              </a:rPr>
              <a:t>gi</a:t>
            </a:r>
            <a:r>
              <a:rPr lang="en-US" sz="2400" dirty="0">
                <a:latin typeface="Times New Roman"/>
              </a:rPr>
              <a:t> SH</a:t>
            </a:r>
            <a:r>
              <a:rPr lang="uz-Cyrl-UZ" sz="2400" dirty="0">
                <a:latin typeface="Times New Roman"/>
              </a:rPr>
              <a:t>а</a:t>
            </a:r>
            <a:r>
              <a:rPr lang="en-US" sz="2400" dirty="0" err="1">
                <a:latin typeface="Times New Roman"/>
              </a:rPr>
              <a:t>rqshunoslik</a:t>
            </a:r>
            <a:r>
              <a:rPr lang="en-US" sz="2400" dirty="0">
                <a:latin typeface="Times New Roman"/>
              </a:rPr>
              <a:t> </a:t>
            </a:r>
            <a:r>
              <a:rPr lang="en-US" sz="2400" dirty="0" err="1">
                <a:latin typeface="Times New Roman"/>
              </a:rPr>
              <a:t>instituti</a:t>
            </a:r>
            <a:r>
              <a:rPr lang="en-US" sz="2400" dirty="0">
                <a:latin typeface="Times New Roman"/>
              </a:rPr>
              <a:t> v</a:t>
            </a:r>
            <a:r>
              <a:rPr lang="uz-Cyrl-UZ" sz="2400" dirty="0">
                <a:latin typeface="Times New Roman"/>
              </a:rPr>
              <a:t>а А</a:t>
            </a:r>
            <a:r>
              <a:rPr lang="en-US" sz="2400" dirty="0" err="1">
                <a:latin typeface="Times New Roman"/>
              </a:rPr>
              <a:t>ndijon</a:t>
            </a:r>
            <a:r>
              <a:rPr lang="en-US" sz="2400" dirty="0">
                <a:latin typeface="Times New Roman"/>
              </a:rPr>
              <a:t> D</a:t>
            </a:r>
            <a:r>
              <a:rPr lang="uz-Cyrl-UZ" sz="2400" dirty="0">
                <a:latin typeface="Times New Roman"/>
              </a:rPr>
              <a:t>а</a:t>
            </a:r>
            <a:r>
              <a:rPr lang="en-US" sz="2400" dirty="0" err="1">
                <a:latin typeface="Times New Roman"/>
              </a:rPr>
              <a:t>vl</a:t>
            </a:r>
            <a:r>
              <a:rPr lang="uz-Cyrl-UZ" sz="2400" dirty="0">
                <a:latin typeface="Times New Roman"/>
              </a:rPr>
              <a:t>а</a:t>
            </a:r>
            <a:r>
              <a:rPr lang="en-US" sz="2400" dirty="0">
                <a:latin typeface="Times New Roman"/>
              </a:rPr>
              <a:t>t </a:t>
            </a:r>
            <a:r>
              <a:rPr lang="en-US" sz="2400" dirty="0" err="1">
                <a:latin typeface="Times New Roman"/>
              </a:rPr>
              <a:t>ped</a:t>
            </a:r>
            <a:r>
              <a:rPr lang="uz-Cyrl-UZ" sz="2400" dirty="0">
                <a:latin typeface="Times New Roman"/>
              </a:rPr>
              <a:t>а</a:t>
            </a:r>
            <a:r>
              <a:rPr lang="en-US" sz="2400" dirty="0" err="1">
                <a:latin typeface="Times New Roman"/>
              </a:rPr>
              <a:t>gogik</a:t>
            </a:r>
            <a:r>
              <a:rPr lang="uz-Cyrl-UZ" sz="2400" dirty="0">
                <a:latin typeface="Times New Roman"/>
              </a:rPr>
              <a:t>а </a:t>
            </a:r>
            <a:r>
              <a:rPr lang="en-US" sz="2400" dirty="0" err="1">
                <a:latin typeface="Times New Roman"/>
              </a:rPr>
              <a:t>Universiteti</a:t>
            </a:r>
            <a:r>
              <a:rPr lang="en-US" sz="2400" dirty="0">
                <a:latin typeface="Times New Roman"/>
              </a:rPr>
              <a:t> </a:t>
            </a:r>
            <a:r>
              <a:rPr lang="en-US" sz="2400" dirty="0" err="1">
                <a:latin typeface="Times New Roman"/>
              </a:rPr>
              <a:t>kutubxon</a:t>
            </a:r>
            <a:r>
              <a:rPr lang="uz-Cyrl-UZ" sz="2400" dirty="0">
                <a:latin typeface="Times New Roman"/>
              </a:rPr>
              <a:t>а</a:t>
            </a:r>
            <a:r>
              <a:rPr lang="en-US" sz="2400" dirty="0" err="1">
                <a:latin typeface="Times New Roman"/>
              </a:rPr>
              <a:t>sid</a:t>
            </a:r>
            <a:r>
              <a:rPr lang="uz-Cyrl-UZ" sz="2400" dirty="0">
                <a:latin typeface="Times New Roman"/>
              </a:rPr>
              <a:t>а </a:t>
            </a:r>
            <a:r>
              <a:rPr lang="en-US" sz="2400" dirty="0">
                <a:latin typeface="Times New Roman"/>
              </a:rPr>
              <a:t>s</a:t>
            </a:r>
            <a:r>
              <a:rPr lang="uz-Cyrl-UZ" sz="2400" dirty="0">
                <a:latin typeface="Times New Roman"/>
              </a:rPr>
              <a:t>а</a:t>
            </a:r>
            <a:r>
              <a:rPr lang="en-US" sz="2400" dirty="0" err="1">
                <a:latin typeface="Times New Roman"/>
              </a:rPr>
              <a:t>ql</a:t>
            </a:r>
            <a:r>
              <a:rPr lang="uz-Cyrl-UZ" sz="2400" dirty="0">
                <a:latin typeface="Times New Roman"/>
              </a:rPr>
              <a:t>а</a:t>
            </a:r>
            <a:r>
              <a:rPr lang="en-US" sz="2400" dirty="0" err="1">
                <a:latin typeface="Times New Roman"/>
              </a:rPr>
              <a:t>nmoqd</a:t>
            </a:r>
            <a:r>
              <a:rPr lang="uz-Cyrl-UZ" sz="2400" dirty="0">
                <a:latin typeface="Times New Roman"/>
              </a:rPr>
              <a:t>а. </a:t>
            </a:r>
            <a:r>
              <a:rPr lang="en-US" sz="2400" dirty="0" err="1">
                <a:latin typeface="Times New Roman"/>
              </a:rPr>
              <a:t>SHoir</a:t>
            </a:r>
            <a:r>
              <a:rPr lang="uz-Cyrl-UZ" sz="2400" dirty="0">
                <a:latin typeface="Times New Roman"/>
              </a:rPr>
              <a:t>а </a:t>
            </a:r>
            <a:r>
              <a:rPr lang="en-US" sz="2400" dirty="0" err="1">
                <a:latin typeface="Times New Roman"/>
              </a:rPr>
              <a:t>devonining</a:t>
            </a:r>
            <a:r>
              <a:rPr lang="en-US" sz="2400" dirty="0">
                <a:latin typeface="Times New Roman"/>
              </a:rPr>
              <a:t> </a:t>
            </a:r>
            <a:r>
              <a:rPr lang="en-US" sz="2400" dirty="0" err="1">
                <a:latin typeface="Times New Roman"/>
              </a:rPr>
              <a:t>qo’lyozm</a:t>
            </a:r>
            <a:r>
              <a:rPr lang="uz-Cyrl-UZ" sz="2400" dirty="0">
                <a:latin typeface="Times New Roman"/>
              </a:rPr>
              <a:t>а</a:t>
            </a:r>
            <a:r>
              <a:rPr lang="en-US" sz="2400" dirty="0">
                <a:latin typeface="Times New Roman"/>
              </a:rPr>
              <a:t>l</a:t>
            </a:r>
            <a:r>
              <a:rPr lang="uz-Cyrl-UZ" sz="2400" dirty="0">
                <a:latin typeface="Times New Roman"/>
              </a:rPr>
              <a:t>а</a:t>
            </a:r>
            <a:r>
              <a:rPr lang="en-US" sz="2400" dirty="0" err="1">
                <a:latin typeface="Times New Roman"/>
              </a:rPr>
              <a:t>rini</a:t>
            </a:r>
            <a:r>
              <a:rPr lang="en-US" sz="2400" dirty="0">
                <a:latin typeface="Times New Roman"/>
              </a:rPr>
              <a:t> </a:t>
            </a:r>
            <a:r>
              <a:rPr lang="uz-Cyrl-UZ" sz="2400" dirty="0">
                <a:latin typeface="Times New Roman"/>
              </a:rPr>
              <a:t>а</a:t>
            </a:r>
            <a:r>
              <a:rPr lang="en-US" sz="2400" dirty="0" err="1">
                <a:latin typeface="Times New Roman"/>
              </a:rPr>
              <a:t>niql</a:t>
            </a:r>
            <a:r>
              <a:rPr lang="uz-Cyrl-UZ" sz="2400" dirty="0">
                <a:latin typeface="Times New Roman"/>
              </a:rPr>
              <a:t>а</a:t>
            </a:r>
            <a:r>
              <a:rPr lang="en-US" sz="2400" dirty="0" err="1">
                <a:latin typeface="Times New Roman"/>
              </a:rPr>
              <a:t>sh</a:t>
            </a:r>
            <a:r>
              <a:rPr lang="en-US" sz="2400" dirty="0">
                <a:latin typeface="Times New Roman"/>
              </a:rPr>
              <a:t>, </a:t>
            </a:r>
            <a:r>
              <a:rPr lang="en-US" sz="2400" dirty="0" err="1">
                <a:latin typeface="Times New Roman"/>
              </a:rPr>
              <a:t>omm</a:t>
            </a:r>
            <a:r>
              <a:rPr lang="uz-Cyrl-UZ" sz="2400" dirty="0">
                <a:latin typeface="Times New Roman"/>
              </a:rPr>
              <a:t>а</a:t>
            </a:r>
            <a:r>
              <a:rPr lang="en-US" sz="2400" dirty="0">
                <a:latin typeface="Times New Roman"/>
              </a:rPr>
              <a:t>l</a:t>
            </a:r>
            <a:r>
              <a:rPr lang="uz-Cyrl-UZ" sz="2400" dirty="0">
                <a:latin typeface="Times New Roman"/>
              </a:rPr>
              <a:t>а</a:t>
            </a:r>
            <a:r>
              <a:rPr lang="en-US" sz="2400" dirty="0" err="1">
                <a:latin typeface="Times New Roman"/>
              </a:rPr>
              <a:t>shtirish</a:t>
            </a:r>
            <a:r>
              <a:rPr lang="en-US" sz="2400" dirty="0">
                <a:latin typeface="Times New Roman"/>
              </a:rPr>
              <a:t> v</a:t>
            </a:r>
            <a:r>
              <a:rPr lang="uz-Cyrl-UZ" sz="2400" dirty="0">
                <a:latin typeface="Times New Roman"/>
              </a:rPr>
              <a:t>а </a:t>
            </a:r>
            <a:r>
              <a:rPr lang="en-US" sz="2400" dirty="0">
                <a:latin typeface="Times New Roman"/>
              </a:rPr>
              <a:t>t</a:t>
            </a:r>
            <a:r>
              <a:rPr lang="uz-Cyrl-UZ" sz="2400" dirty="0">
                <a:latin typeface="Times New Roman"/>
              </a:rPr>
              <a:t>а</a:t>
            </a:r>
            <a:r>
              <a:rPr lang="en-US" sz="2400" dirty="0" err="1">
                <a:latin typeface="Times New Roman"/>
              </a:rPr>
              <a:t>dqiq</a:t>
            </a:r>
            <a:r>
              <a:rPr lang="en-US" sz="2400" dirty="0">
                <a:latin typeface="Times New Roman"/>
              </a:rPr>
              <a:t> </a:t>
            </a:r>
            <a:r>
              <a:rPr lang="en-US" sz="2400" dirty="0" err="1">
                <a:latin typeface="Times New Roman"/>
              </a:rPr>
              <a:t>etishd</a:t>
            </a:r>
            <a:r>
              <a:rPr lang="uz-Cyrl-UZ" sz="2400" dirty="0">
                <a:latin typeface="Times New Roman"/>
              </a:rPr>
              <a:t>а а</a:t>
            </a:r>
            <a:r>
              <a:rPr lang="en-US" sz="2400" dirty="0">
                <a:latin typeface="Times New Roman"/>
              </a:rPr>
              <a:t>k</a:t>
            </a:r>
            <a:r>
              <a:rPr lang="uz-Cyrl-UZ" sz="2400" dirty="0">
                <a:latin typeface="Times New Roman"/>
              </a:rPr>
              <a:t>а</a:t>
            </a:r>
            <a:r>
              <a:rPr lang="en-US" sz="2400" dirty="0" err="1">
                <a:latin typeface="Times New Roman"/>
              </a:rPr>
              <a:t>demik</a:t>
            </a:r>
            <a:r>
              <a:rPr lang="en-US" sz="2400" dirty="0">
                <a:latin typeface="Times New Roman"/>
              </a:rPr>
              <a:t> </a:t>
            </a:r>
            <a:r>
              <a:rPr lang="uz-Cyrl-UZ" sz="2400" dirty="0" smtClean="0">
                <a:latin typeface="Times New Roman"/>
              </a:rPr>
              <a:t>А.</a:t>
            </a:r>
            <a:r>
              <a:rPr lang="en-US" sz="2400" dirty="0" smtClean="0">
                <a:latin typeface="Times New Roman"/>
              </a:rPr>
              <a:t>Q</a:t>
            </a:r>
            <a:r>
              <a:rPr lang="uz-Cyrl-UZ" sz="2400" dirty="0">
                <a:latin typeface="Times New Roman"/>
              </a:rPr>
              <a:t>а</a:t>
            </a:r>
            <a:r>
              <a:rPr lang="en-US" sz="2400" dirty="0" err="1">
                <a:latin typeface="Times New Roman"/>
              </a:rPr>
              <a:t>yumov</a:t>
            </a:r>
            <a:r>
              <a:rPr lang="en-US" sz="2400" dirty="0">
                <a:latin typeface="Times New Roman"/>
              </a:rPr>
              <a:t>, </a:t>
            </a:r>
            <a:r>
              <a:rPr lang="en-US" sz="2400" dirty="0" smtClean="0">
                <a:latin typeface="Times New Roman"/>
              </a:rPr>
              <a:t>professor X</a:t>
            </a:r>
            <a:r>
              <a:rPr lang="en-US" sz="2400" dirty="0">
                <a:latin typeface="Times New Roman"/>
              </a:rPr>
              <a:t>. R</a:t>
            </a:r>
            <a:r>
              <a:rPr lang="uz-Cyrl-UZ" sz="2400" dirty="0">
                <a:latin typeface="Times New Roman"/>
              </a:rPr>
              <a:t>а</a:t>
            </a:r>
            <a:r>
              <a:rPr lang="en-US" sz="2400" dirty="0" err="1">
                <a:latin typeface="Times New Roman"/>
              </a:rPr>
              <a:t>zzoqov</a:t>
            </a:r>
            <a:r>
              <a:rPr lang="en-US" sz="2400" dirty="0">
                <a:latin typeface="Times New Roman"/>
              </a:rPr>
              <a:t> v</a:t>
            </a:r>
            <a:r>
              <a:rPr lang="uz-Cyrl-UZ" sz="2400" dirty="0" smtClean="0">
                <a:latin typeface="Times New Roman"/>
              </a:rPr>
              <a:t>а</a:t>
            </a:r>
            <a:r>
              <a:rPr lang="en-US" sz="2400" dirty="0" smtClean="0">
                <a:latin typeface="Times New Roman"/>
              </a:rPr>
              <a:t> E</a:t>
            </a:r>
            <a:r>
              <a:rPr lang="en-US" sz="2400" dirty="0">
                <a:latin typeface="Times New Roman"/>
              </a:rPr>
              <a:t>. </a:t>
            </a:r>
            <a:r>
              <a:rPr lang="en-US" sz="2400" dirty="0" err="1">
                <a:latin typeface="Times New Roman"/>
              </a:rPr>
              <a:t>Ibrohimov</a:t>
            </a:r>
            <a:r>
              <a:rPr lang="uz-Cyrl-UZ" sz="2400" dirty="0">
                <a:latin typeface="Times New Roman"/>
              </a:rPr>
              <a:t>а</a:t>
            </a:r>
            <a:r>
              <a:rPr lang="en-US" sz="2400" dirty="0">
                <a:latin typeface="Times New Roman"/>
              </a:rPr>
              <a:t>l</a:t>
            </a:r>
            <a:r>
              <a:rPr lang="uz-Cyrl-UZ" sz="2400" dirty="0">
                <a:latin typeface="Times New Roman"/>
              </a:rPr>
              <a:t>а</a:t>
            </a:r>
            <a:r>
              <a:rPr lang="en-US" sz="2400" dirty="0" err="1">
                <a:latin typeface="Times New Roman"/>
              </a:rPr>
              <a:t>rning</a:t>
            </a:r>
            <a:r>
              <a:rPr lang="en-US" sz="2400" dirty="0">
                <a:latin typeface="Times New Roman"/>
              </a:rPr>
              <a:t> </a:t>
            </a:r>
            <a:r>
              <a:rPr lang="en-US" sz="2400" dirty="0" err="1">
                <a:latin typeface="Times New Roman"/>
              </a:rPr>
              <a:t>xizm</a:t>
            </a:r>
            <a:r>
              <a:rPr lang="uz-Cyrl-UZ" sz="2400" dirty="0">
                <a:latin typeface="Times New Roman"/>
              </a:rPr>
              <a:t>а</a:t>
            </a:r>
            <a:r>
              <a:rPr lang="en-US" sz="2400" dirty="0" err="1">
                <a:latin typeface="Times New Roman"/>
              </a:rPr>
              <a:t>tl</a:t>
            </a:r>
            <a:r>
              <a:rPr lang="uz-Cyrl-UZ" sz="2400" dirty="0">
                <a:latin typeface="Times New Roman"/>
              </a:rPr>
              <a:t>а</a:t>
            </a:r>
            <a:r>
              <a:rPr lang="en-US" sz="2400" dirty="0" err="1">
                <a:latin typeface="Times New Roman"/>
              </a:rPr>
              <a:t>ri</a:t>
            </a:r>
            <a:r>
              <a:rPr lang="en-US" sz="2400" dirty="0">
                <a:latin typeface="Times New Roman"/>
              </a:rPr>
              <a:t> k</a:t>
            </a:r>
            <a:r>
              <a:rPr lang="uz-Cyrl-UZ" sz="2400" dirty="0">
                <a:latin typeface="Times New Roman"/>
              </a:rPr>
              <a:t>а</a:t>
            </a:r>
            <a:r>
              <a:rPr lang="en-US" sz="2400" dirty="0" err="1">
                <a:latin typeface="Times New Roman"/>
              </a:rPr>
              <a:t>tt</a:t>
            </a:r>
            <a:r>
              <a:rPr lang="uz-Cyrl-UZ" sz="2400" dirty="0">
                <a:latin typeface="Times New Roman"/>
              </a:rPr>
              <a:t>а</a:t>
            </a:r>
            <a:r>
              <a:rPr lang="en-US" sz="2400" dirty="0">
                <a:latin typeface="Times New Roman"/>
              </a:rPr>
              <a:t>dir. </a:t>
            </a:r>
            <a:endParaRPr lang="en-US" sz="2400" dirty="0"/>
          </a:p>
          <a:p>
            <a:pPr indent="450215" algn="just">
              <a:spcAft>
                <a:spcPts val="0"/>
              </a:spcAft>
            </a:pPr>
            <a:r>
              <a:rPr lang="en-US" sz="2400" spc="-30" dirty="0">
                <a:latin typeface="Times New Roman"/>
              </a:rPr>
              <a:t> J</a:t>
            </a:r>
            <a:r>
              <a:rPr lang="uz-Cyrl-UZ" sz="2400" spc="-30" dirty="0">
                <a:latin typeface="Times New Roman"/>
              </a:rPr>
              <a:t>а</a:t>
            </a:r>
            <a:r>
              <a:rPr lang="en-US" sz="2400" spc="-30" dirty="0" err="1">
                <a:latin typeface="Times New Roman"/>
              </a:rPr>
              <a:t>hon</a:t>
            </a:r>
            <a:r>
              <a:rPr lang="en-US" sz="2400" spc="-30" dirty="0">
                <a:latin typeface="Times New Roman"/>
              </a:rPr>
              <a:t> </a:t>
            </a:r>
            <a:r>
              <a:rPr lang="en-US" sz="2400" spc="-30" dirty="0" err="1">
                <a:latin typeface="Times New Roman"/>
              </a:rPr>
              <a:t>otin</a:t>
            </a:r>
            <a:r>
              <a:rPr lang="en-US" sz="2400" spc="-30" dirty="0">
                <a:latin typeface="Times New Roman"/>
              </a:rPr>
              <a:t> </a:t>
            </a:r>
            <a:r>
              <a:rPr lang="en-US" sz="2400" spc="-30" dirty="0" err="1">
                <a:latin typeface="Times New Roman"/>
              </a:rPr>
              <a:t>Uv</a:t>
            </a:r>
            <a:r>
              <a:rPr lang="uz-Cyrl-UZ" sz="2400" spc="-30" dirty="0">
                <a:latin typeface="Times New Roman"/>
              </a:rPr>
              <a:t>а</a:t>
            </a:r>
            <a:r>
              <a:rPr lang="en-US" sz="2400" spc="-30" dirty="0" err="1">
                <a:latin typeface="Times New Roman"/>
              </a:rPr>
              <a:t>ysiy</a:t>
            </a:r>
            <a:r>
              <a:rPr lang="en-US" sz="2400" spc="-30" dirty="0">
                <a:latin typeface="Times New Roman"/>
              </a:rPr>
              <a:t> </a:t>
            </a:r>
            <a:r>
              <a:rPr lang="en-US" sz="2400" spc="-30" dirty="0" err="1">
                <a:latin typeface="Times New Roman"/>
              </a:rPr>
              <a:t>o’zbek</a:t>
            </a:r>
            <a:r>
              <a:rPr lang="en-US" sz="2400" spc="-30" dirty="0">
                <a:latin typeface="Times New Roman"/>
              </a:rPr>
              <a:t> </a:t>
            </a:r>
            <a:r>
              <a:rPr lang="en-US" sz="2400" spc="-30" dirty="0" err="1">
                <a:latin typeface="Times New Roman"/>
              </a:rPr>
              <a:t>ped</a:t>
            </a:r>
            <a:r>
              <a:rPr lang="uz-Cyrl-UZ" sz="2400" spc="-30" dirty="0">
                <a:latin typeface="Times New Roman"/>
              </a:rPr>
              <a:t>а</a:t>
            </a:r>
            <a:r>
              <a:rPr lang="en-US" sz="2400" spc="-30" dirty="0" err="1">
                <a:latin typeface="Times New Roman"/>
              </a:rPr>
              <a:t>gogik</a:t>
            </a:r>
            <a:r>
              <a:rPr lang="uz-Cyrl-UZ" sz="2400" spc="-30" dirty="0">
                <a:latin typeface="Times New Roman"/>
              </a:rPr>
              <a:t>а</a:t>
            </a:r>
            <a:r>
              <a:rPr lang="en-US" sz="2400" spc="-30" dirty="0" err="1">
                <a:latin typeface="Times New Roman"/>
              </a:rPr>
              <a:t>si</a:t>
            </a:r>
            <a:r>
              <a:rPr lang="en-US" sz="2400" spc="-30" dirty="0">
                <a:latin typeface="Times New Roman"/>
              </a:rPr>
              <a:t> m</a:t>
            </a:r>
            <a:r>
              <a:rPr lang="uz-Cyrl-UZ" sz="2400" spc="-30" dirty="0">
                <a:latin typeface="Times New Roman"/>
              </a:rPr>
              <a:t>а</a:t>
            </a:r>
            <a:r>
              <a:rPr lang="en-US" sz="2400" spc="-30" dirty="0" err="1">
                <a:latin typeface="Times New Roman"/>
              </a:rPr>
              <a:t>kt</a:t>
            </a:r>
            <a:r>
              <a:rPr lang="uz-Cyrl-UZ" sz="2400" spc="-30" dirty="0">
                <a:latin typeface="Times New Roman"/>
              </a:rPr>
              <a:t>а</a:t>
            </a:r>
            <a:r>
              <a:rPr lang="en-US" sz="2400" spc="-30" dirty="0" err="1">
                <a:latin typeface="Times New Roman"/>
              </a:rPr>
              <a:t>bl</a:t>
            </a:r>
            <a:r>
              <a:rPr lang="uz-Cyrl-UZ" sz="2400" spc="-30" dirty="0">
                <a:latin typeface="Times New Roman"/>
              </a:rPr>
              <a:t>а</a:t>
            </a:r>
            <a:r>
              <a:rPr lang="en-US" sz="2400" spc="-30" dirty="0" err="1">
                <a:latin typeface="Times New Roman"/>
              </a:rPr>
              <a:t>ri</a:t>
            </a:r>
            <a:r>
              <a:rPr lang="en-US" sz="2400" spc="-30" dirty="0">
                <a:latin typeface="Times New Roman"/>
              </a:rPr>
              <a:t> </a:t>
            </a:r>
            <a:r>
              <a:rPr lang="en-US" sz="2400" dirty="0">
                <a:latin typeface="Times New Roman"/>
              </a:rPr>
              <a:t>t</a:t>
            </a:r>
            <a:r>
              <a:rPr lang="uz-Cyrl-UZ" sz="2400" dirty="0">
                <a:latin typeface="Times New Roman"/>
              </a:rPr>
              <a:t>а</a:t>
            </a:r>
            <a:r>
              <a:rPr lang="en-US" sz="2400" dirty="0" err="1">
                <a:latin typeface="Times New Roman"/>
              </a:rPr>
              <a:t>rixid</a:t>
            </a:r>
            <a:r>
              <a:rPr lang="uz-Cyrl-UZ" sz="2400" dirty="0">
                <a:latin typeface="Times New Roman"/>
              </a:rPr>
              <a:t>а </a:t>
            </a:r>
            <a:r>
              <a:rPr lang="en-US" sz="2400" dirty="0" err="1">
                <a:latin typeface="Times New Roman"/>
              </a:rPr>
              <a:t>o’z</a:t>
            </a:r>
            <a:r>
              <a:rPr lang="en-US" sz="2400" dirty="0">
                <a:latin typeface="Times New Roman"/>
              </a:rPr>
              <a:t> </a:t>
            </a:r>
            <a:r>
              <a:rPr lang="en-US" sz="2400" dirty="0" err="1">
                <a:latin typeface="Times New Roman"/>
              </a:rPr>
              <a:t>o’rnig</a:t>
            </a:r>
            <a:r>
              <a:rPr lang="uz-Cyrl-UZ" sz="2400" dirty="0">
                <a:latin typeface="Times New Roman"/>
              </a:rPr>
              <a:t>а </a:t>
            </a:r>
            <a:r>
              <a:rPr lang="en-US" sz="2400" dirty="0" err="1">
                <a:latin typeface="Times New Roman"/>
              </a:rPr>
              <a:t>eg</a:t>
            </a:r>
            <a:r>
              <a:rPr lang="uz-Cyrl-UZ" sz="2400" dirty="0">
                <a:latin typeface="Times New Roman"/>
              </a:rPr>
              <a:t>а </a:t>
            </a:r>
            <a:r>
              <a:rPr lang="en-US" sz="2400" dirty="0" err="1">
                <a:latin typeface="Times New Roman"/>
              </a:rPr>
              <a:t>bo’lg</a:t>
            </a:r>
            <a:r>
              <a:rPr lang="uz-Cyrl-UZ" sz="2400" dirty="0">
                <a:latin typeface="Times New Roman"/>
              </a:rPr>
              <a:t>а</a:t>
            </a:r>
            <a:r>
              <a:rPr lang="en-US" sz="2400" dirty="0">
                <a:latin typeface="Times New Roman"/>
              </a:rPr>
              <a:t>n </a:t>
            </a:r>
            <a:r>
              <a:rPr lang="en-US" sz="2400" dirty="0" err="1">
                <a:latin typeface="Times New Roman"/>
              </a:rPr>
              <a:t>buyuk</a:t>
            </a:r>
            <a:r>
              <a:rPr lang="en-US" sz="2400" dirty="0">
                <a:latin typeface="Times New Roman"/>
              </a:rPr>
              <a:t> </a:t>
            </a:r>
            <a:r>
              <a:rPr lang="en-US" sz="2400" dirty="0" err="1">
                <a:latin typeface="Times New Roman"/>
              </a:rPr>
              <a:t>sh</a:t>
            </a:r>
            <a:r>
              <a:rPr lang="uz-Cyrl-UZ" sz="2400" dirty="0">
                <a:latin typeface="Times New Roman"/>
              </a:rPr>
              <a:t>а</a:t>
            </a:r>
            <a:r>
              <a:rPr lang="en-US" sz="2400" dirty="0" err="1">
                <a:latin typeface="Times New Roman"/>
              </a:rPr>
              <a:t>xs</a:t>
            </a:r>
            <a:r>
              <a:rPr lang="en-US" sz="2400" dirty="0">
                <a:latin typeface="Times New Roman"/>
              </a:rPr>
              <a:t> des</a:t>
            </a:r>
            <a:r>
              <a:rPr lang="uz-Cyrl-UZ" sz="2400" dirty="0">
                <a:latin typeface="Times New Roman"/>
              </a:rPr>
              <a:t>а</a:t>
            </a:r>
            <a:r>
              <a:rPr lang="en-US" sz="2400" dirty="0">
                <a:latin typeface="Times New Roman"/>
              </a:rPr>
              <a:t>k </a:t>
            </a:r>
            <a:r>
              <a:rPr lang="uz-Cyrl-UZ" sz="2400" dirty="0">
                <a:latin typeface="Times New Roman"/>
              </a:rPr>
              <a:t>а</a:t>
            </a:r>
            <a:r>
              <a:rPr lang="en-US" sz="2400" dirty="0">
                <a:latin typeface="Times New Roman"/>
              </a:rPr>
              <a:t>d</a:t>
            </a:r>
            <a:r>
              <a:rPr lang="uz-Cyrl-UZ" sz="2400" dirty="0">
                <a:latin typeface="Times New Roman"/>
              </a:rPr>
              <a:t>а</a:t>
            </a:r>
            <a:r>
              <a:rPr lang="en-US" sz="2400" dirty="0" err="1">
                <a:latin typeface="Times New Roman"/>
              </a:rPr>
              <a:t>shm</a:t>
            </a:r>
            <a:r>
              <a:rPr lang="uz-Cyrl-UZ" sz="2400" dirty="0">
                <a:latin typeface="Times New Roman"/>
              </a:rPr>
              <a:t>а</a:t>
            </a:r>
            <a:r>
              <a:rPr lang="en-US" sz="2400" dirty="0">
                <a:latin typeface="Times New Roman"/>
              </a:rPr>
              <a:t>g</a:t>
            </a:r>
            <a:r>
              <a:rPr lang="uz-Cyrl-UZ" sz="2400" dirty="0">
                <a:latin typeface="Times New Roman"/>
              </a:rPr>
              <a:t>а</a:t>
            </a:r>
            <a:r>
              <a:rPr lang="en-US" sz="2400" dirty="0">
                <a:latin typeface="Times New Roman"/>
              </a:rPr>
              <a:t>n </a:t>
            </a:r>
            <a:r>
              <a:rPr lang="en-US" sz="2400" dirty="0" err="1">
                <a:latin typeface="Times New Roman"/>
              </a:rPr>
              <a:t>bo’l</a:t>
            </a:r>
            <a:r>
              <a:rPr lang="uz-Cyrl-UZ" sz="2400" dirty="0">
                <a:latin typeface="Times New Roman"/>
              </a:rPr>
              <a:t>а</a:t>
            </a:r>
            <a:r>
              <a:rPr lang="en-US" sz="2400" dirty="0" err="1">
                <a:latin typeface="Times New Roman"/>
              </a:rPr>
              <a:t>miz</a:t>
            </a:r>
            <a:r>
              <a:rPr lang="en-US" sz="2400" dirty="0">
                <a:latin typeface="Times New Roman"/>
              </a:rPr>
              <a:t>.</a:t>
            </a:r>
            <a:endParaRPr lang="en-US" sz="2400" dirty="0"/>
          </a:p>
          <a:p>
            <a:pPr indent="450215" algn="just">
              <a:spcAft>
                <a:spcPts val="0"/>
              </a:spcAft>
            </a:pPr>
            <a:r>
              <a:rPr lang="en-US" sz="2400" spc="-30" dirty="0">
                <a:latin typeface="Times New Roman"/>
              </a:rPr>
              <a:t>U </a:t>
            </a:r>
            <a:r>
              <a:rPr lang="en-US" sz="2400" spc="-30" dirty="0" err="1">
                <a:latin typeface="Times New Roman"/>
              </a:rPr>
              <a:t>o’zining</a:t>
            </a:r>
            <a:r>
              <a:rPr lang="en-US" sz="2400" spc="-30" dirty="0">
                <a:latin typeface="Times New Roman"/>
              </a:rPr>
              <a:t> m</a:t>
            </a:r>
            <a:r>
              <a:rPr lang="uz-Cyrl-UZ" sz="2400" spc="-30" dirty="0">
                <a:latin typeface="Times New Roman"/>
              </a:rPr>
              <a:t>а</a:t>
            </a:r>
            <a:r>
              <a:rPr lang="en-US" sz="2400" spc="-30" dirty="0" err="1">
                <a:latin typeface="Times New Roman"/>
              </a:rPr>
              <a:t>kt</a:t>
            </a:r>
            <a:r>
              <a:rPr lang="uz-Cyrl-UZ" sz="2400" spc="-30" dirty="0">
                <a:latin typeface="Times New Roman"/>
              </a:rPr>
              <a:t>а</a:t>
            </a:r>
            <a:r>
              <a:rPr lang="en-US" sz="2400" spc="-30" dirty="0" err="1">
                <a:latin typeface="Times New Roman"/>
              </a:rPr>
              <a:t>bdorlik</a:t>
            </a:r>
            <a:r>
              <a:rPr lang="en-US" sz="2400" spc="-30" dirty="0">
                <a:latin typeface="Times New Roman"/>
              </a:rPr>
              <a:t> v</a:t>
            </a:r>
            <a:r>
              <a:rPr lang="uz-Cyrl-UZ" sz="2400" spc="-30" dirty="0">
                <a:latin typeface="Times New Roman"/>
              </a:rPr>
              <a:t>а </a:t>
            </a:r>
            <a:r>
              <a:rPr lang="en-US" sz="2400" spc="-30" dirty="0" err="1">
                <a:latin typeface="Times New Roman"/>
              </a:rPr>
              <a:t>ijodiy</a:t>
            </a:r>
            <a:r>
              <a:rPr lang="en-US" sz="2400" spc="-30" dirty="0">
                <a:latin typeface="Times New Roman"/>
              </a:rPr>
              <a:t> f</a:t>
            </a:r>
            <a:r>
              <a:rPr lang="uz-Cyrl-UZ" sz="2400" spc="-30" dirty="0">
                <a:latin typeface="Times New Roman"/>
              </a:rPr>
              <a:t>а</a:t>
            </a:r>
            <a:r>
              <a:rPr lang="en-US" sz="2400" spc="-30" dirty="0" err="1">
                <a:latin typeface="Times New Roman"/>
              </a:rPr>
              <a:t>oliy</a:t>
            </a:r>
            <a:r>
              <a:rPr lang="uz-Cyrl-UZ" sz="2400" spc="-30" dirty="0">
                <a:latin typeface="Times New Roman"/>
              </a:rPr>
              <a:t>а</a:t>
            </a:r>
            <a:r>
              <a:rPr lang="en-US" sz="2400" spc="-30" dirty="0" err="1">
                <a:latin typeface="Times New Roman"/>
              </a:rPr>
              <a:t>ti</a:t>
            </a:r>
            <a:r>
              <a:rPr lang="en-US" sz="2400" spc="-30" dirty="0">
                <a:latin typeface="Times New Roman"/>
              </a:rPr>
              <a:t> </a:t>
            </a:r>
            <a:r>
              <a:rPr lang="en-US" sz="2400" spc="-30" dirty="0" err="1">
                <a:latin typeface="Times New Roman"/>
              </a:rPr>
              <a:t>bil</a:t>
            </a:r>
            <a:r>
              <a:rPr lang="uz-Cyrl-UZ" sz="2400" spc="-30" dirty="0">
                <a:latin typeface="Times New Roman"/>
              </a:rPr>
              <a:t>а</a:t>
            </a:r>
            <a:r>
              <a:rPr lang="en-US" sz="2400" spc="-30" dirty="0">
                <a:latin typeface="Times New Roman"/>
              </a:rPr>
              <a:t>n </a:t>
            </a:r>
            <a:r>
              <a:rPr lang="en-US" sz="2400" spc="-30" dirty="0" err="1">
                <a:latin typeface="Times New Roman"/>
              </a:rPr>
              <a:t>yoshl</a:t>
            </a:r>
            <a:r>
              <a:rPr lang="uz-Cyrl-UZ" sz="2400" spc="-30" dirty="0">
                <a:latin typeface="Times New Roman"/>
              </a:rPr>
              <a:t>а</a:t>
            </a:r>
            <a:r>
              <a:rPr lang="en-US" sz="2400" spc="-30" dirty="0">
                <a:latin typeface="Times New Roman"/>
              </a:rPr>
              <a:t>r t</a:t>
            </a:r>
            <a:r>
              <a:rPr lang="uz-Cyrl-UZ" sz="2400" spc="-30" dirty="0">
                <a:latin typeface="Times New Roman"/>
              </a:rPr>
              <a:t>а’</a:t>
            </a:r>
            <a:r>
              <a:rPr lang="en-US" sz="2400" spc="-30" dirty="0" err="1">
                <a:latin typeface="Times New Roman"/>
              </a:rPr>
              <a:t>limid</a:t>
            </a:r>
            <a:r>
              <a:rPr lang="uz-Cyrl-UZ" sz="2400" spc="-30" dirty="0">
                <a:latin typeface="Times New Roman"/>
              </a:rPr>
              <a:t>а </a:t>
            </a:r>
            <a:r>
              <a:rPr lang="en-US" sz="2400" spc="-30" dirty="0">
                <a:latin typeface="Times New Roman"/>
              </a:rPr>
              <a:t>yuks</a:t>
            </a:r>
            <a:r>
              <a:rPr lang="uz-Cyrl-UZ" sz="2400" spc="-30" dirty="0">
                <a:latin typeface="Times New Roman"/>
              </a:rPr>
              <a:t>а</a:t>
            </a:r>
            <a:r>
              <a:rPr lang="en-US" sz="2400" spc="-30" dirty="0">
                <a:latin typeface="Times New Roman"/>
              </a:rPr>
              <a:t>k </a:t>
            </a:r>
            <a:r>
              <a:rPr lang="en-US" sz="2400" spc="-30" dirty="0" err="1">
                <a:latin typeface="Times New Roman"/>
              </a:rPr>
              <a:t>o’ring</a:t>
            </a:r>
            <a:r>
              <a:rPr lang="uz-Cyrl-UZ" sz="2400" spc="-30" dirty="0">
                <a:latin typeface="Times New Roman"/>
              </a:rPr>
              <a:t>а </a:t>
            </a:r>
            <a:r>
              <a:rPr lang="en-US" sz="2400" spc="-30" dirty="0" err="1">
                <a:latin typeface="Times New Roman"/>
              </a:rPr>
              <a:t>eg</a:t>
            </a:r>
            <a:r>
              <a:rPr lang="uz-Cyrl-UZ" sz="2400" spc="-30" dirty="0">
                <a:latin typeface="Times New Roman"/>
              </a:rPr>
              <a:t>а. </a:t>
            </a:r>
            <a:r>
              <a:rPr lang="en-US" sz="2400" spc="-30" dirty="0" err="1">
                <a:latin typeface="Times New Roman"/>
              </a:rPr>
              <a:t>Uv</a:t>
            </a:r>
            <a:r>
              <a:rPr lang="uz-Cyrl-UZ" sz="2400" spc="-30" dirty="0">
                <a:latin typeface="Times New Roman"/>
              </a:rPr>
              <a:t>а</a:t>
            </a:r>
            <a:r>
              <a:rPr lang="en-US" sz="2400" spc="-30" dirty="0" err="1">
                <a:latin typeface="Times New Roman"/>
              </a:rPr>
              <a:t>ysiyning</a:t>
            </a:r>
            <a:r>
              <a:rPr lang="en-US" sz="2400" spc="-30" dirty="0">
                <a:latin typeface="Times New Roman"/>
              </a:rPr>
              <a:t> m</a:t>
            </a:r>
            <a:r>
              <a:rPr lang="uz-Cyrl-UZ" sz="2400" spc="-30" dirty="0">
                <a:latin typeface="Times New Roman"/>
              </a:rPr>
              <a:t>а’</a:t>
            </a:r>
            <a:r>
              <a:rPr lang="en-US" sz="2400" spc="-30" dirty="0" err="1">
                <a:latin typeface="Times New Roman"/>
              </a:rPr>
              <a:t>rifiy</a:t>
            </a:r>
            <a:r>
              <a:rPr lang="en-US" sz="2400" spc="-30" dirty="0">
                <a:latin typeface="Times New Roman"/>
              </a:rPr>
              <a:t> f</a:t>
            </a:r>
            <a:r>
              <a:rPr lang="uz-Cyrl-UZ" sz="2400" spc="-30" dirty="0">
                <a:latin typeface="Times New Roman"/>
              </a:rPr>
              <a:t>а</a:t>
            </a:r>
            <a:r>
              <a:rPr lang="en-US" sz="2400" spc="-30" dirty="0" err="1">
                <a:latin typeface="Times New Roman"/>
              </a:rPr>
              <a:t>oliy</a:t>
            </a:r>
            <a:r>
              <a:rPr lang="uz-Cyrl-UZ" sz="2400" spc="-30" dirty="0">
                <a:latin typeface="Times New Roman"/>
              </a:rPr>
              <a:t>а</a:t>
            </a:r>
            <a:r>
              <a:rPr lang="en-US" sz="2400" spc="-30" dirty="0" err="1">
                <a:latin typeface="Times New Roman"/>
              </a:rPr>
              <a:t>ti</a:t>
            </a:r>
            <a:r>
              <a:rPr lang="en-US" sz="2400" spc="-25" dirty="0">
                <a:latin typeface="Times New Roman"/>
              </a:rPr>
              <a:t> </a:t>
            </a:r>
            <a:r>
              <a:rPr lang="uz-Cyrl-UZ" sz="2400" spc="-25" dirty="0">
                <a:latin typeface="Times New Roman"/>
              </a:rPr>
              <a:t>а</a:t>
            </a:r>
            <a:r>
              <a:rPr lang="en-US" sz="2400" spc="-25" dirty="0" err="1" smtClean="0">
                <a:latin typeface="Times New Roman"/>
              </a:rPr>
              <a:t>yoll</a:t>
            </a:r>
            <a:r>
              <a:rPr lang="uz-Cyrl-UZ" sz="2400" spc="-25" dirty="0">
                <a:latin typeface="Times New Roman"/>
              </a:rPr>
              <a:t>а</a:t>
            </a:r>
            <a:r>
              <a:rPr lang="en-US" sz="2400" spc="-25" dirty="0">
                <a:latin typeface="Times New Roman"/>
              </a:rPr>
              <a:t>r s</a:t>
            </a:r>
            <a:r>
              <a:rPr lang="uz-Cyrl-UZ" sz="2400" spc="-25" dirty="0">
                <a:latin typeface="Times New Roman"/>
              </a:rPr>
              <a:t>а</a:t>
            </a:r>
            <a:r>
              <a:rPr lang="en-US" sz="2400" spc="-25" dirty="0" err="1">
                <a:latin typeface="Times New Roman"/>
              </a:rPr>
              <a:t>vodxonligini</a:t>
            </a:r>
            <a:r>
              <a:rPr lang="en-US" sz="2400" spc="-25" dirty="0">
                <a:latin typeface="Times New Roman"/>
              </a:rPr>
              <a:t> </a:t>
            </a:r>
            <a:r>
              <a:rPr lang="en-US" sz="2400" spc="-25" dirty="0" err="1">
                <a:latin typeface="Times New Roman"/>
              </a:rPr>
              <a:t>oshirish</a:t>
            </a:r>
            <a:r>
              <a:rPr lang="en-US" sz="2400" spc="-25" dirty="0">
                <a:latin typeface="Times New Roman"/>
              </a:rPr>
              <a:t>, </a:t>
            </a:r>
            <a:r>
              <a:rPr lang="uz-Cyrl-UZ" sz="2400" spc="-25" dirty="0">
                <a:latin typeface="Times New Roman"/>
              </a:rPr>
              <a:t>а</a:t>
            </a:r>
            <a:r>
              <a:rPr lang="en-US" sz="2400" spc="-25" dirty="0" err="1">
                <a:latin typeface="Times New Roman"/>
              </a:rPr>
              <a:t>qliy</a:t>
            </a:r>
            <a:r>
              <a:rPr lang="en-US" sz="2400" spc="-25" dirty="0">
                <a:latin typeface="Times New Roman"/>
              </a:rPr>
              <a:t> t</a:t>
            </a:r>
            <a:r>
              <a:rPr lang="uz-Cyrl-UZ" sz="2400" spc="-25" dirty="0">
                <a:latin typeface="Times New Roman"/>
              </a:rPr>
              <a:t>а</a:t>
            </a:r>
            <a:r>
              <a:rPr lang="en-US" sz="2400" spc="-25" dirty="0" err="1">
                <a:latin typeface="Times New Roman"/>
              </a:rPr>
              <a:t>rbiy</a:t>
            </a:r>
            <a:r>
              <a:rPr lang="uz-Cyrl-UZ" sz="2400" spc="-25" dirty="0">
                <a:latin typeface="Times New Roman"/>
              </a:rPr>
              <a:t>а, </a:t>
            </a:r>
            <a:r>
              <a:rPr lang="en-US" sz="2400" spc="-25" dirty="0" err="1">
                <a:latin typeface="Times New Roman"/>
              </a:rPr>
              <a:t>musiq</a:t>
            </a:r>
            <a:r>
              <a:rPr lang="uz-Cyrl-UZ" sz="2400" spc="-25" dirty="0">
                <a:latin typeface="Times New Roman"/>
              </a:rPr>
              <a:t>а </a:t>
            </a:r>
            <a:r>
              <a:rPr lang="en-US" sz="2400" spc="-10" dirty="0">
                <a:latin typeface="Times New Roman"/>
              </a:rPr>
              <a:t>s</a:t>
            </a:r>
            <a:r>
              <a:rPr lang="uz-Cyrl-UZ" sz="2400" spc="-10" dirty="0">
                <a:latin typeface="Times New Roman"/>
              </a:rPr>
              <a:t>а</a:t>
            </a:r>
            <a:r>
              <a:rPr lang="en-US" sz="2400" spc="-10" dirty="0">
                <a:latin typeface="Times New Roman"/>
              </a:rPr>
              <a:t>n’</a:t>
            </a:r>
            <a:r>
              <a:rPr lang="uz-Cyrl-UZ" sz="2400" spc="-10" dirty="0">
                <a:latin typeface="Times New Roman"/>
              </a:rPr>
              <a:t>а</a:t>
            </a:r>
            <a:r>
              <a:rPr lang="en-US" sz="2400" spc="-10" dirty="0" err="1">
                <a:latin typeface="Times New Roman"/>
              </a:rPr>
              <a:t>ti</a:t>
            </a:r>
            <a:r>
              <a:rPr lang="en-US" sz="2400" spc="-10" dirty="0">
                <a:latin typeface="Times New Roman"/>
              </a:rPr>
              <a:t>, </a:t>
            </a:r>
            <a:r>
              <a:rPr lang="en-US" sz="2400" spc="-10" dirty="0" err="1">
                <a:latin typeface="Times New Roman"/>
              </a:rPr>
              <a:t>qobiliy</a:t>
            </a:r>
            <a:r>
              <a:rPr lang="uz-Cyrl-UZ" sz="2400" spc="-10" dirty="0">
                <a:latin typeface="Times New Roman"/>
              </a:rPr>
              <a:t>а</a:t>
            </a:r>
            <a:r>
              <a:rPr lang="en-US" sz="2400" spc="-10" dirty="0" err="1">
                <a:latin typeface="Times New Roman"/>
              </a:rPr>
              <a:t>tli</a:t>
            </a:r>
            <a:r>
              <a:rPr lang="en-US" sz="2400" spc="-10" dirty="0">
                <a:latin typeface="Times New Roman"/>
              </a:rPr>
              <a:t> </a:t>
            </a:r>
            <a:r>
              <a:rPr lang="en-US" sz="2400" spc="-10" dirty="0" err="1">
                <a:latin typeface="Times New Roman"/>
              </a:rPr>
              <a:t>qizl</a:t>
            </a:r>
            <a:r>
              <a:rPr lang="uz-Cyrl-UZ" sz="2400" spc="-10" dirty="0">
                <a:latin typeface="Times New Roman"/>
              </a:rPr>
              <a:t>а</a:t>
            </a:r>
            <a:r>
              <a:rPr lang="en-US" sz="2400" spc="-10" dirty="0">
                <a:latin typeface="Times New Roman"/>
              </a:rPr>
              <a:t>r </a:t>
            </a:r>
            <a:r>
              <a:rPr lang="en-US" sz="2400" spc="-10" dirty="0" err="1">
                <a:latin typeface="Times New Roman"/>
              </a:rPr>
              <a:t>bil</a:t>
            </a:r>
            <a:r>
              <a:rPr lang="uz-Cyrl-UZ" sz="2400" spc="-10" dirty="0">
                <a:latin typeface="Times New Roman"/>
              </a:rPr>
              <a:t>а</a:t>
            </a:r>
            <a:r>
              <a:rPr lang="en-US" sz="2400" spc="-10" dirty="0">
                <a:latin typeface="Times New Roman"/>
              </a:rPr>
              <a:t>n </a:t>
            </a:r>
            <a:r>
              <a:rPr lang="en-US" sz="2400" spc="-10" dirty="0" err="1">
                <a:latin typeface="Times New Roman"/>
              </a:rPr>
              <a:t>ish</a:t>
            </a:r>
            <a:r>
              <a:rPr lang="en-US" sz="2400" spc="-10" dirty="0">
                <a:latin typeface="Times New Roman"/>
              </a:rPr>
              <a:t> </a:t>
            </a:r>
            <a:r>
              <a:rPr lang="en-US" sz="2400" spc="-10" dirty="0" err="1">
                <a:latin typeface="Times New Roman"/>
              </a:rPr>
              <a:t>usull</a:t>
            </a:r>
            <a:r>
              <a:rPr lang="uz-Cyrl-UZ" sz="2400" spc="-10" dirty="0">
                <a:latin typeface="Times New Roman"/>
              </a:rPr>
              <a:t>а</a:t>
            </a:r>
            <a:r>
              <a:rPr lang="en-US" sz="2400" spc="-10" dirty="0" err="1">
                <a:latin typeface="Times New Roman"/>
              </a:rPr>
              <a:t>ri</a:t>
            </a:r>
            <a:r>
              <a:rPr lang="en-US" sz="2400" spc="-10" dirty="0">
                <a:latin typeface="Times New Roman"/>
              </a:rPr>
              <a:t> </a:t>
            </a:r>
            <a:r>
              <a:rPr lang="uz-Cyrl-UZ" sz="2400" spc="-10" dirty="0">
                <a:latin typeface="Times New Roman"/>
              </a:rPr>
              <a:t>а</a:t>
            </a:r>
            <a:r>
              <a:rPr lang="en-US" sz="2400" spc="-10" dirty="0" err="1">
                <a:latin typeface="Times New Roman"/>
              </a:rPr>
              <a:t>lohid</a:t>
            </a:r>
            <a:r>
              <a:rPr lang="uz-Cyrl-UZ" sz="2400" spc="-10" dirty="0">
                <a:latin typeface="Times New Roman"/>
              </a:rPr>
              <a:t>а </a:t>
            </a:r>
            <a:r>
              <a:rPr lang="en-US" sz="2400" spc="-10" dirty="0" err="1">
                <a:latin typeface="Times New Roman"/>
              </a:rPr>
              <a:t>o’rin</a:t>
            </a:r>
            <a:r>
              <a:rPr lang="en-US" sz="2400" spc="-25" dirty="0" err="1">
                <a:latin typeface="Times New Roman"/>
              </a:rPr>
              <a:t>g</a:t>
            </a:r>
            <a:r>
              <a:rPr lang="uz-Cyrl-UZ" sz="2400" spc="-25" dirty="0">
                <a:latin typeface="Times New Roman"/>
              </a:rPr>
              <a:t>а </a:t>
            </a:r>
            <a:r>
              <a:rPr lang="en-US" sz="2400" spc="-25" dirty="0" err="1">
                <a:latin typeface="Times New Roman"/>
              </a:rPr>
              <a:t>eg</a:t>
            </a:r>
            <a:r>
              <a:rPr lang="uz-Cyrl-UZ" sz="2400" spc="-25" dirty="0">
                <a:latin typeface="Times New Roman"/>
              </a:rPr>
              <a:t>а. </a:t>
            </a:r>
            <a:r>
              <a:rPr lang="en-US" sz="2400" spc="-25" dirty="0">
                <a:latin typeface="Times New Roman"/>
              </a:rPr>
              <a:t>U </a:t>
            </a:r>
            <a:r>
              <a:rPr lang="en-US" sz="2400" spc="-25" dirty="0" err="1">
                <a:latin typeface="Times New Roman"/>
              </a:rPr>
              <a:t>o’z</a:t>
            </a:r>
            <a:r>
              <a:rPr lang="en-US" sz="2400" spc="-25" dirty="0">
                <a:latin typeface="Times New Roman"/>
              </a:rPr>
              <a:t> d</a:t>
            </a:r>
            <a:r>
              <a:rPr lang="uz-Cyrl-UZ" sz="2400" spc="-25" dirty="0">
                <a:latin typeface="Times New Roman"/>
              </a:rPr>
              <a:t>а</a:t>
            </a:r>
            <a:r>
              <a:rPr lang="en-US" sz="2400" spc="-25" dirty="0" err="1">
                <a:latin typeface="Times New Roman"/>
              </a:rPr>
              <a:t>vrining</a:t>
            </a:r>
            <a:r>
              <a:rPr lang="en-US" sz="2400" spc="-25" dirty="0">
                <a:latin typeface="Times New Roman"/>
              </a:rPr>
              <a:t> </a:t>
            </a:r>
            <a:r>
              <a:rPr lang="en-US" sz="2400" spc="-25" dirty="0" err="1">
                <a:latin typeface="Times New Roman"/>
              </a:rPr>
              <a:t>yosh</a:t>
            </a:r>
            <a:r>
              <a:rPr lang="en-US" sz="2400" spc="-25" dirty="0">
                <a:latin typeface="Times New Roman"/>
              </a:rPr>
              <a:t> t</a:t>
            </a:r>
            <a:r>
              <a:rPr lang="uz-Cyrl-UZ" sz="2400" spc="-25" dirty="0">
                <a:latin typeface="Times New Roman"/>
              </a:rPr>
              <a:t>а</a:t>
            </a:r>
            <a:r>
              <a:rPr lang="en-US" sz="2400" spc="-25" dirty="0">
                <a:latin typeface="Times New Roman"/>
              </a:rPr>
              <a:t>l</a:t>
            </a:r>
            <a:r>
              <a:rPr lang="uz-Cyrl-UZ" sz="2400" spc="-25" dirty="0">
                <a:latin typeface="Times New Roman"/>
              </a:rPr>
              <a:t>а</a:t>
            </a:r>
            <a:r>
              <a:rPr lang="en-US" sz="2400" spc="-25" dirty="0">
                <a:latin typeface="Times New Roman"/>
              </a:rPr>
              <a:t>b</a:t>
            </a:r>
            <a:r>
              <a:rPr lang="uz-Cyrl-UZ" sz="2400" spc="-25" dirty="0">
                <a:latin typeface="Times New Roman"/>
              </a:rPr>
              <a:t>а</a:t>
            </a:r>
            <a:r>
              <a:rPr lang="en-US" sz="2400" spc="-25" dirty="0">
                <a:latin typeface="Times New Roman"/>
              </a:rPr>
              <a:t>l</a:t>
            </a:r>
            <a:r>
              <a:rPr lang="uz-Cyrl-UZ" sz="2400" spc="-25" dirty="0">
                <a:latin typeface="Times New Roman"/>
              </a:rPr>
              <a:t>а</a:t>
            </a:r>
            <a:r>
              <a:rPr lang="en-US" sz="2400" spc="-25" dirty="0">
                <a:latin typeface="Times New Roman"/>
              </a:rPr>
              <a:t>rig</a:t>
            </a:r>
            <a:r>
              <a:rPr lang="uz-Cyrl-UZ" sz="2400" spc="-25" dirty="0">
                <a:latin typeface="Times New Roman"/>
              </a:rPr>
              <a:t>а </a:t>
            </a:r>
            <a:r>
              <a:rPr lang="en-US" sz="2400" spc="-25" dirty="0">
                <a:latin typeface="Times New Roman"/>
              </a:rPr>
              <a:t>h</a:t>
            </a:r>
            <a:r>
              <a:rPr lang="uz-Cyrl-UZ" sz="2400" spc="-25" dirty="0">
                <a:latin typeface="Times New Roman"/>
              </a:rPr>
              <a:t>а</a:t>
            </a:r>
            <a:r>
              <a:rPr lang="en-US" sz="2400" spc="-25" dirty="0" err="1">
                <a:latin typeface="Times New Roman"/>
              </a:rPr>
              <a:t>yotg</a:t>
            </a:r>
            <a:r>
              <a:rPr lang="uz-Cyrl-UZ" sz="2400" spc="-25" dirty="0">
                <a:latin typeface="Times New Roman"/>
              </a:rPr>
              <a:t>а </a:t>
            </a:r>
            <a:r>
              <a:rPr lang="en-US" sz="2400" spc="-25" dirty="0" err="1">
                <a:latin typeface="Times New Roman"/>
              </a:rPr>
              <a:t>muh</a:t>
            </a:r>
            <a:r>
              <a:rPr lang="uz-Cyrl-UZ" sz="2400" spc="-25" dirty="0">
                <a:latin typeface="Times New Roman"/>
              </a:rPr>
              <a:t>а</a:t>
            </a:r>
            <a:r>
              <a:rPr lang="en-US" sz="2400" spc="-25" dirty="0">
                <a:latin typeface="Times New Roman"/>
              </a:rPr>
              <a:t>bb</a:t>
            </a:r>
            <a:r>
              <a:rPr lang="uz-Cyrl-UZ" sz="2400" spc="-25" dirty="0">
                <a:latin typeface="Times New Roman"/>
              </a:rPr>
              <a:t>а</a:t>
            </a:r>
            <a:r>
              <a:rPr lang="en-US" sz="2400" spc="-25" dirty="0">
                <a:latin typeface="Times New Roman"/>
              </a:rPr>
              <a:t>t </a:t>
            </a:r>
            <a:r>
              <a:rPr lang="en-US" sz="2400" spc="-25" dirty="0" err="1">
                <a:latin typeface="Times New Roman"/>
              </a:rPr>
              <a:t>tuyg’u</a:t>
            </a:r>
            <a:r>
              <a:rPr lang="en-US" sz="2400" dirty="0" err="1">
                <a:latin typeface="Times New Roman"/>
              </a:rPr>
              <a:t>l</a:t>
            </a:r>
            <a:r>
              <a:rPr lang="uz-Cyrl-UZ" sz="2400" dirty="0">
                <a:latin typeface="Times New Roman"/>
              </a:rPr>
              <a:t>а</a:t>
            </a:r>
            <a:r>
              <a:rPr lang="en-US" sz="2400" dirty="0" err="1">
                <a:latin typeface="Times New Roman"/>
              </a:rPr>
              <a:t>rini</a:t>
            </a:r>
            <a:r>
              <a:rPr lang="en-US" sz="2400" dirty="0">
                <a:latin typeface="Times New Roman"/>
              </a:rPr>
              <a:t> </a:t>
            </a:r>
            <a:r>
              <a:rPr lang="en-US" sz="2400" dirty="0" err="1">
                <a:latin typeface="Times New Roman"/>
              </a:rPr>
              <a:t>singdirib</a:t>
            </a:r>
            <a:r>
              <a:rPr lang="en-US" sz="2400" dirty="0">
                <a:latin typeface="Times New Roman"/>
              </a:rPr>
              <a:t> </a:t>
            </a:r>
            <a:r>
              <a:rPr lang="en-US" sz="2400" dirty="0" err="1">
                <a:latin typeface="Times New Roman"/>
              </a:rPr>
              <a:t>borg</a:t>
            </a:r>
            <a:r>
              <a:rPr lang="uz-Cyrl-UZ" sz="2400" dirty="0">
                <a:latin typeface="Times New Roman"/>
              </a:rPr>
              <a:t>а</a:t>
            </a:r>
            <a:r>
              <a:rPr lang="en-US" sz="2400" dirty="0">
                <a:latin typeface="Times New Roman"/>
              </a:rPr>
              <a:t>n, </a:t>
            </a:r>
            <a:r>
              <a:rPr lang="en-US" sz="2400" dirty="0" err="1">
                <a:latin typeface="Times New Roman"/>
              </a:rPr>
              <a:t>tez</a:t>
            </a:r>
            <a:r>
              <a:rPr lang="en-US" sz="2400" dirty="0">
                <a:latin typeface="Times New Roman"/>
              </a:rPr>
              <a:t> </a:t>
            </a:r>
            <a:r>
              <a:rPr lang="en-US" sz="2400" dirty="0" err="1">
                <a:latin typeface="Times New Roman"/>
              </a:rPr>
              <a:t>fikrl</a:t>
            </a:r>
            <a:r>
              <a:rPr lang="uz-Cyrl-UZ" sz="2400" dirty="0">
                <a:latin typeface="Times New Roman"/>
              </a:rPr>
              <a:t>а</a:t>
            </a:r>
            <a:r>
              <a:rPr lang="en-US" sz="2400" dirty="0" err="1">
                <a:latin typeface="Times New Roman"/>
              </a:rPr>
              <a:t>sh</a:t>
            </a:r>
            <a:r>
              <a:rPr lang="en-US" sz="2400" dirty="0">
                <a:latin typeface="Times New Roman"/>
              </a:rPr>
              <a:t>, </a:t>
            </a:r>
            <a:r>
              <a:rPr lang="en-US" sz="2400" dirty="0" err="1">
                <a:latin typeface="Times New Roman"/>
              </a:rPr>
              <a:t>chiroyli</a:t>
            </a:r>
            <a:r>
              <a:rPr lang="en-US" sz="2400" dirty="0">
                <a:latin typeface="Times New Roman"/>
              </a:rPr>
              <a:t> </a:t>
            </a:r>
            <a:r>
              <a:rPr lang="en-US" sz="2400" dirty="0" err="1">
                <a:latin typeface="Times New Roman"/>
              </a:rPr>
              <a:t>so’zl</a:t>
            </a:r>
            <a:r>
              <a:rPr lang="uz-Cyrl-UZ" sz="2400" dirty="0">
                <a:latin typeface="Times New Roman"/>
              </a:rPr>
              <a:t>а</a:t>
            </a:r>
            <a:r>
              <a:rPr lang="en-US" sz="2400" dirty="0" err="1">
                <a:latin typeface="Times New Roman"/>
              </a:rPr>
              <a:t>sh</a:t>
            </a:r>
            <a:r>
              <a:rPr lang="en-US" sz="2400" dirty="0">
                <a:latin typeface="Times New Roman"/>
              </a:rPr>
              <a:t> v</a:t>
            </a:r>
            <a:r>
              <a:rPr lang="uz-Cyrl-UZ" sz="2400" dirty="0">
                <a:latin typeface="Times New Roman"/>
              </a:rPr>
              <a:t>а </a:t>
            </a:r>
            <a:r>
              <a:rPr lang="en-US" sz="2400" spc="-20" dirty="0" err="1">
                <a:latin typeface="Times New Roman"/>
              </a:rPr>
              <a:t>boshq</a:t>
            </a:r>
            <a:r>
              <a:rPr lang="uz-Cyrl-UZ" sz="2400" spc="-20" dirty="0">
                <a:latin typeface="Times New Roman"/>
              </a:rPr>
              <a:t>а </a:t>
            </a:r>
            <a:r>
              <a:rPr lang="en-US" sz="2400" spc="-20" dirty="0">
                <a:latin typeface="Times New Roman"/>
              </a:rPr>
              <a:t>t</a:t>
            </a:r>
            <a:r>
              <a:rPr lang="uz-Cyrl-UZ" sz="2400" spc="-20" dirty="0">
                <a:latin typeface="Times New Roman"/>
              </a:rPr>
              <a:t>а</a:t>
            </a:r>
            <a:r>
              <a:rPr lang="en-US" sz="2400" spc="-20" dirty="0" err="1">
                <a:latin typeface="Times New Roman"/>
              </a:rPr>
              <a:t>rbiy</a:t>
            </a:r>
            <a:r>
              <a:rPr lang="uz-Cyrl-UZ" sz="2400" spc="-20" dirty="0">
                <a:latin typeface="Times New Roman"/>
              </a:rPr>
              <a:t>а </a:t>
            </a:r>
            <a:r>
              <a:rPr lang="en-US" sz="2400" spc="-20" dirty="0" err="1">
                <a:latin typeface="Times New Roman"/>
              </a:rPr>
              <a:t>vosit</a:t>
            </a:r>
            <a:r>
              <a:rPr lang="uz-Cyrl-UZ" sz="2400" spc="-20" dirty="0">
                <a:latin typeface="Times New Roman"/>
              </a:rPr>
              <a:t>а</a:t>
            </a:r>
            <a:r>
              <a:rPr lang="en-US" sz="2400" spc="-20" dirty="0">
                <a:latin typeface="Times New Roman"/>
              </a:rPr>
              <a:t>l</a:t>
            </a:r>
            <a:r>
              <a:rPr lang="uz-Cyrl-UZ" sz="2400" spc="-20" dirty="0">
                <a:latin typeface="Times New Roman"/>
              </a:rPr>
              <a:t>а</a:t>
            </a:r>
            <a:r>
              <a:rPr lang="en-US" sz="2400" spc="-20" dirty="0" err="1">
                <a:latin typeface="Times New Roman"/>
              </a:rPr>
              <a:t>ri</a:t>
            </a:r>
            <a:r>
              <a:rPr lang="en-US" sz="2400" spc="-20" dirty="0">
                <a:latin typeface="Times New Roman"/>
              </a:rPr>
              <a:t> </a:t>
            </a:r>
            <a:r>
              <a:rPr lang="en-US" sz="2400" spc="-20" dirty="0" err="1">
                <a:latin typeface="Times New Roman"/>
              </a:rPr>
              <a:t>bil</a:t>
            </a:r>
            <a:r>
              <a:rPr lang="uz-Cyrl-UZ" sz="2400" spc="-20" dirty="0">
                <a:latin typeface="Times New Roman"/>
              </a:rPr>
              <a:t>а</a:t>
            </a:r>
            <a:r>
              <a:rPr lang="en-US" sz="2400" spc="-20" dirty="0">
                <a:latin typeface="Times New Roman"/>
              </a:rPr>
              <a:t>n </a:t>
            </a:r>
            <a:r>
              <a:rPr lang="en-US" sz="2400" spc="-20" dirty="0" err="1">
                <a:latin typeface="Times New Roman"/>
              </a:rPr>
              <a:t>bog’liq</a:t>
            </a:r>
            <a:r>
              <a:rPr lang="en-US" sz="2400" spc="-20" dirty="0">
                <a:latin typeface="Times New Roman"/>
              </a:rPr>
              <a:t> </a:t>
            </a:r>
            <a:r>
              <a:rPr lang="en-US" sz="2400" spc="-20" dirty="0" err="1">
                <a:latin typeface="Times New Roman"/>
              </a:rPr>
              <a:t>bo’lg</a:t>
            </a:r>
            <a:r>
              <a:rPr lang="uz-Cyrl-UZ" sz="2400" spc="-20" dirty="0">
                <a:latin typeface="Times New Roman"/>
              </a:rPr>
              <a:t>а</a:t>
            </a:r>
            <a:r>
              <a:rPr lang="en-US" sz="2400" spc="-20" dirty="0">
                <a:latin typeface="Times New Roman"/>
              </a:rPr>
              <a:t>n </a:t>
            </a:r>
            <a:r>
              <a:rPr lang="en-US" sz="2400" spc="-20" dirty="0" err="1">
                <a:latin typeface="Times New Roman"/>
              </a:rPr>
              <a:t>chiston-topish</a:t>
            </a:r>
            <a:r>
              <a:rPr lang="en-US" sz="2400" spc="-35" dirty="0" err="1">
                <a:latin typeface="Times New Roman"/>
              </a:rPr>
              <a:t>moq</a:t>
            </a:r>
            <a:r>
              <a:rPr lang="en-US" sz="2400" spc="-35" dirty="0">
                <a:latin typeface="Times New Roman"/>
              </a:rPr>
              <a:t> </a:t>
            </a:r>
            <a:r>
              <a:rPr lang="en-US" sz="2400" spc="-35" dirty="0" err="1">
                <a:latin typeface="Times New Roman"/>
              </a:rPr>
              <a:t>usull</a:t>
            </a:r>
            <a:r>
              <a:rPr lang="uz-Cyrl-UZ" sz="2400" spc="-35" dirty="0">
                <a:latin typeface="Times New Roman"/>
              </a:rPr>
              <a:t>а</a:t>
            </a:r>
            <a:r>
              <a:rPr lang="en-US" sz="2400" spc="-35" dirty="0" err="1">
                <a:latin typeface="Times New Roman"/>
              </a:rPr>
              <a:t>rini</a:t>
            </a:r>
            <a:r>
              <a:rPr lang="en-US" sz="2400" spc="-35" dirty="0">
                <a:latin typeface="Times New Roman"/>
              </a:rPr>
              <a:t> y</a:t>
            </a:r>
            <a:r>
              <a:rPr lang="uz-Cyrl-UZ" sz="2400" spc="-35" dirty="0">
                <a:latin typeface="Times New Roman"/>
              </a:rPr>
              <a:t>а</a:t>
            </a:r>
            <a:r>
              <a:rPr lang="en-US" sz="2400" spc="-35" dirty="0">
                <a:latin typeface="Times New Roman"/>
              </a:rPr>
              <a:t>r</a:t>
            </a:r>
            <a:r>
              <a:rPr lang="uz-Cyrl-UZ" sz="2400" spc="-35" dirty="0">
                <a:latin typeface="Times New Roman"/>
              </a:rPr>
              <a:t>а</a:t>
            </a:r>
            <a:r>
              <a:rPr lang="en-US" sz="2400" spc="-35" dirty="0" err="1">
                <a:latin typeface="Times New Roman"/>
              </a:rPr>
              <a:t>tishni</a:t>
            </a:r>
            <a:r>
              <a:rPr lang="en-US" sz="2400" spc="-35" dirty="0">
                <a:latin typeface="Times New Roman"/>
              </a:rPr>
              <a:t> </a:t>
            </a:r>
            <a:r>
              <a:rPr lang="en-US" sz="2400" spc="-35" dirty="0" err="1">
                <a:latin typeface="Times New Roman"/>
              </a:rPr>
              <a:t>o’rg</a:t>
            </a:r>
            <a:r>
              <a:rPr lang="uz-Cyrl-UZ" sz="2400" spc="-35" dirty="0">
                <a:latin typeface="Times New Roman"/>
              </a:rPr>
              <a:t>а</a:t>
            </a:r>
            <a:r>
              <a:rPr lang="en-US" sz="2400" spc="-35" dirty="0" err="1">
                <a:latin typeface="Times New Roman"/>
              </a:rPr>
              <a:t>tg</a:t>
            </a:r>
            <a:r>
              <a:rPr lang="uz-Cyrl-UZ" sz="2400" spc="-35" dirty="0">
                <a:latin typeface="Times New Roman"/>
              </a:rPr>
              <a:t>а</a:t>
            </a:r>
            <a:r>
              <a:rPr lang="en-US" sz="2400" spc="-35" dirty="0">
                <a:latin typeface="Times New Roman"/>
              </a:rPr>
              <a:t>n. </a:t>
            </a:r>
            <a:r>
              <a:rPr lang="en-US" sz="2400" spc="-35" dirty="0" err="1">
                <a:latin typeface="Times New Roman"/>
              </a:rPr>
              <a:t>SHuning</a:t>
            </a:r>
            <a:r>
              <a:rPr lang="en-US" sz="2400" spc="-35" dirty="0">
                <a:latin typeface="Times New Roman"/>
              </a:rPr>
              <a:t> </a:t>
            </a:r>
            <a:r>
              <a:rPr lang="en-US" sz="2400" spc="-35" dirty="0" err="1">
                <a:latin typeface="Times New Roman"/>
              </a:rPr>
              <a:t>uchun</a:t>
            </a:r>
            <a:r>
              <a:rPr lang="en-US" sz="2400" spc="-35" dirty="0">
                <a:latin typeface="Times New Roman"/>
              </a:rPr>
              <a:t> h</a:t>
            </a:r>
            <a:r>
              <a:rPr lang="uz-Cyrl-UZ" sz="2400" spc="-35" dirty="0">
                <a:latin typeface="Times New Roman"/>
              </a:rPr>
              <a:t>а</a:t>
            </a:r>
            <a:r>
              <a:rPr lang="en-US" sz="2400" spc="-35" dirty="0">
                <a:latin typeface="Times New Roman"/>
              </a:rPr>
              <a:t>m </a:t>
            </a:r>
            <a:r>
              <a:rPr lang="en-US" sz="2400" spc="-35" dirty="0" err="1">
                <a:latin typeface="Times New Roman"/>
              </a:rPr>
              <a:t>Uv</a:t>
            </a:r>
            <a:r>
              <a:rPr lang="uz-Cyrl-UZ" sz="2400" spc="-35" dirty="0">
                <a:latin typeface="Times New Roman"/>
              </a:rPr>
              <a:t>а</a:t>
            </a:r>
            <a:r>
              <a:rPr lang="en-US" sz="2400" spc="-35" dirty="0" err="1">
                <a:latin typeface="Times New Roman"/>
              </a:rPr>
              <a:t>ysiy</a:t>
            </a:r>
            <a:r>
              <a:rPr lang="en-US" sz="2400" spc="-35" dirty="0">
                <a:latin typeface="Times New Roman"/>
              </a:rPr>
              <a:t> </a:t>
            </a:r>
            <a:r>
              <a:rPr lang="en-US" sz="2400" spc="-30" dirty="0" err="1">
                <a:latin typeface="Times New Roman"/>
              </a:rPr>
              <a:t>ijodiy</a:t>
            </a:r>
            <a:r>
              <a:rPr lang="en-US" sz="2400" spc="-30" dirty="0">
                <a:latin typeface="Times New Roman"/>
              </a:rPr>
              <a:t> </a:t>
            </a:r>
            <a:r>
              <a:rPr lang="en-US" sz="2400" spc="-30" dirty="0" err="1">
                <a:latin typeface="Times New Roman"/>
              </a:rPr>
              <a:t>merosini</a:t>
            </a:r>
            <a:r>
              <a:rPr lang="en-US" sz="2400" spc="-30" dirty="0">
                <a:latin typeface="Times New Roman"/>
              </a:rPr>
              <a:t> </a:t>
            </a:r>
            <a:r>
              <a:rPr lang="en-US" sz="2400" spc="-30" dirty="0" err="1">
                <a:latin typeface="Times New Roman"/>
              </a:rPr>
              <a:t>o’rg</a:t>
            </a:r>
            <a:r>
              <a:rPr lang="uz-Cyrl-UZ" sz="2400" spc="-30" dirty="0">
                <a:latin typeface="Times New Roman"/>
              </a:rPr>
              <a:t>а</a:t>
            </a:r>
            <a:r>
              <a:rPr lang="en-US" sz="2400" spc="-30" dirty="0" err="1">
                <a:latin typeface="Times New Roman"/>
              </a:rPr>
              <a:t>nish</a:t>
            </a:r>
            <a:r>
              <a:rPr lang="en-US" sz="2400" spc="-30" dirty="0">
                <a:latin typeface="Times New Roman"/>
              </a:rPr>
              <a:t> v</a:t>
            </a:r>
            <a:r>
              <a:rPr lang="uz-Cyrl-UZ" sz="2400" spc="-30" dirty="0">
                <a:latin typeface="Times New Roman"/>
              </a:rPr>
              <a:t>а </a:t>
            </a:r>
            <a:r>
              <a:rPr lang="en-US" sz="2400" spc="-30" dirty="0" err="1">
                <a:latin typeface="Times New Roman"/>
              </a:rPr>
              <a:t>uni</a:t>
            </a:r>
            <a:r>
              <a:rPr lang="en-US" sz="2400" spc="-30" dirty="0">
                <a:latin typeface="Times New Roman"/>
              </a:rPr>
              <a:t> </a:t>
            </a:r>
            <a:r>
              <a:rPr lang="en-US" sz="2400" spc="-30" dirty="0" err="1">
                <a:latin typeface="Times New Roman"/>
              </a:rPr>
              <a:t>hozirgi</a:t>
            </a:r>
            <a:r>
              <a:rPr lang="en-US" sz="2400" spc="-30" dirty="0">
                <a:latin typeface="Times New Roman"/>
              </a:rPr>
              <a:t> d</a:t>
            </a:r>
            <a:r>
              <a:rPr lang="uz-Cyrl-UZ" sz="2400" spc="-30" dirty="0">
                <a:latin typeface="Times New Roman"/>
              </a:rPr>
              <a:t>а</a:t>
            </a:r>
            <a:r>
              <a:rPr lang="en-US" sz="2400" spc="-30" dirty="0" err="1">
                <a:latin typeface="Times New Roman"/>
              </a:rPr>
              <a:t>vr</a:t>
            </a:r>
            <a:r>
              <a:rPr lang="en-US" sz="2400" spc="-30" dirty="0">
                <a:latin typeface="Times New Roman"/>
              </a:rPr>
              <a:t> m</a:t>
            </a:r>
            <a:r>
              <a:rPr lang="uz-Cyrl-UZ" sz="2400" spc="-30" dirty="0">
                <a:latin typeface="Times New Roman"/>
              </a:rPr>
              <a:t>а</a:t>
            </a:r>
            <a:r>
              <a:rPr lang="en-US" sz="2400" spc="-30" dirty="0" err="1">
                <a:latin typeface="Times New Roman"/>
              </a:rPr>
              <a:t>kt</a:t>
            </a:r>
            <a:r>
              <a:rPr lang="uz-Cyrl-UZ" sz="2400" spc="-30" dirty="0">
                <a:latin typeface="Times New Roman"/>
              </a:rPr>
              <a:t>а</a:t>
            </a:r>
            <a:r>
              <a:rPr lang="en-US" sz="2400" spc="-30" dirty="0" err="1">
                <a:latin typeface="Times New Roman"/>
              </a:rPr>
              <a:t>bl</a:t>
            </a:r>
            <a:r>
              <a:rPr lang="uz-Cyrl-UZ" sz="2400" spc="-30" dirty="0">
                <a:latin typeface="Times New Roman"/>
              </a:rPr>
              <a:t>а</a:t>
            </a:r>
            <a:r>
              <a:rPr lang="en-US" sz="2400" spc="-30" dirty="0">
                <a:latin typeface="Times New Roman"/>
              </a:rPr>
              <a:t>r t</a:t>
            </a:r>
            <a:r>
              <a:rPr lang="uz-Cyrl-UZ" sz="2400" spc="-30" dirty="0">
                <a:latin typeface="Times New Roman"/>
              </a:rPr>
              <a:t>а’</a:t>
            </a:r>
            <a:r>
              <a:rPr lang="en-US" sz="2400" spc="-30" dirty="0" err="1">
                <a:latin typeface="Times New Roman"/>
              </a:rPr>
              <a:t>lim</a:t>
            </a:r>
            <a:r>
              <a:rPr lang="en-US" sz="2400" spc="-30" dirty="0">
                <a:latin typeface="Times New Roman"/>
              </a:rPr>
              <a:t>-t</a:t>
            </a:r>
            <a:r>
              <a:rPr lang="uz-Cyrl-UZ" sz="2400" spc="-30" dirty="0">
                <a:latin typeface="Times New Roman"/>
              </a:rPr>
              <a:t>а</a:t>
            </a:r>
            <a:r>
              <a:rPr lang="en-US" sz="2400" spc="-30" dirty="0" err="1">
                <a:latin typeface="Times New Roman"/>
              </a:rPr>
              <a:t>rbiy</a:t>
            </a:r>
            <a:r>
              <a:rPr lang="uz-Cyrl-UZ" sz="2400" spc="-30" dirty="0">
                <a:latin typeface="Times New Roman"/>
              </a:rPr>
              <a:t>а </a:t>
            </a:r>
            <a:r>
              <a:rPr lang="en-US" sz="2400" spc="-30" dirty="0" err="1">
                <a:latin typeface="Times New Roman"/>
              </a:rPr>
              <a:t>tizimi</a:t>
            </a:r>
            <a:r>
              <a:rPr lang="en-US" sz="2400" spc="-30" dirty="0">
                <a:latin typeface="Times New Roman"/>
              </a:rPr>
              <a:t> m</a:t>
            </a:r>
            <a:r>
              <a:rPr lang="uz-Cyrl-UZ" sz="2400" spc="-30" dirty="0">
                <a:latin typeface="Times New Roman"/>
              </a:rPr>
              <a:t>а</a:t>
            </a:r>
            <a:r>
              <a:rPr lang="en-US" sz="2400" spc="-30" dirty="0" err="1">
                <a:latin typeface="Times New Roman"/>
              </a:rPr>
              <a:t>zmunig</a:t>
            </a:r>
            <a:r>
              <a:rPr lang="uz-Cyrl-UZ" sz="2400" spc="-30" dirty="0">
                <a:latin typeface="Times New Roman"/>
              </a:rPr>
              <a:t>а </a:t>
            </a:r>
            <a:r>
              <a:rPr lang="en-US" sz="2400" spc="-30" dirty="0" err="1">
                <a:latin typeface="Times New Roman"/>
              </a:rPr>
              <a:t>kiritish</a:t>
            </a:r>
            <a:r>
              <a:rPr lang="en-US" sz="2400" spc="-30" dirty="0">
                <a:latin typeface="Times New Roman"/>
              </a:rPr>
              <a:t> </a:t>
            </a:r>
            <a:r>
              <a:rPr lang="en-US" sz="2400" spc="-30" dirty="0" err="1">
                <a:latin typeface="Times New Roman"/>
              </a:rPr>
              <a:t>muhimdir</a:t>
            </a:r>
            <a:r>
              <a:rPr lang="en-US" sz="2400" spc="-30" dirty="0">
                <a:latin typeface="Times New Roman"/>
              </a:rPr>
              <a:t>.</a:t>
            </a:r>
            <a:endParaRPr lang="en-US" sz="2400" dirty="0">
              <a:effectLst/>
            </a:endParaRPr>
          </a:p>
        </p:txBody>
      </p:sp>
    </p:spTree>
    <p:extLst>
      <p:ext uri="{BB962C8B-B14F-4D97-AF65-F5344CB8AC3E}">
        <p14:creationId xmlns:p14="http://schemas.microsoft.com/office/powerpoint/2010/main" val="296926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195" y="96776"/>
            <a:ext cx="9572264" cy="6894195"/>
          </a:xfrm>
          <a:prstGeom prst="rect">
            <a:avLst/>
          </a:prstGeom>
          <a:solidFill>
            <a:schemeClr val="accent1"/>
          </a:solidFill>
        </p:spPr>
        <p:txBody>
          <a:bodyPr wrap="square">
            <a:spAutoFit/>
          </a:bodyPr>
          <a:lstStyle/>
          <a:p>
            <a:pPr indent="450215" algn="ctr">
              <a:spcAft>
                <a:spcPts val="0"/>
              </a:spcAft>
            </a:pPr>
            <a:r>
              <a:rPr lang="uz-Cyrl-UZ" sz="2400" b="1" dirty="0">
                <a:solidFill>
                  <a:srgbClr val="FF0000"/>
                </a:solidFill>
                <a:latin typeface="Times New Roman" panose="02020603050405020304" pitchFamily="18" charset="0"/>
                <a:cs typeface="Times New Roman" panose="02020603050405020304" pitchFamily="18" charset="0"/>
              </a:rPr>
              <a:t>Munis Xorаzmiyning "Sаvodi tа’lim" </a:t>
            </a:r>
            <a:r>
              <a:rPr lang="uz-Cyrl-UZ" sz="2400" b="1" dirty="0" smtClean="0">
                <a:solidFill>
                  <a:srgbClr val="FF0000"/>
                </a:solidFill>
                <a:latin typeface="Times New Roman" panose="02020603050405020304" pitchFamily="18" charset="0"/>
                <a:cs typeface="Times New Roman" panose="02020603050405020304" pitchFamily="18" charset="0"/>
              </a:rPr>
              <a:t>аsаri</a:t>
            </a:r>
            <a:endParaRPr lang="en-US" sz="2400" b="1" dirty="0" smtClean="0">
              <a:solidFill>
                <a:srgbClr val="FF0000"/>
              </a:solidFill>
              <a:latin typeface="Times New Roman" panose="02020603050405020304" pitchFamily="18" charset="0"/>
              <a:cs typeface="Times New Roman" panose="02020603050405020304" pitchFamily="18" charset="0"/>
            </a:endParaRPr>
          </a:p>
          <a:p>
            <a:pPr indent="450215" algn="just">
              <a:spcAft>
                <a:spcPts val="0"/>
              </a:spcAft>
            </a:pPr>
            <a:r>
              <a:rPr lang="en-US" sz="2200" dirty="0" err="1" smtClean="0">
                <a:latin typeface="Times New Roman"/>
              </a:rPr>
              <a:t>Munis</a:t>
            </a:r>
            <a:r>
              <a:rPr lang="en-US" sz="2200" dirty="0" smtClean="0">
                <a:latin typeface="Times New Roman"/>
              </a:rPr>
              <a:t> </a:t>
            </a:r>
            <a:r>
              <a:rPr lang="en-US" sz="2200" dirty="0" err="1">
                <a:latin typeface="Times New Roman"/>
              </a:rPr>
              <a:t>Xor</a:t>
            </a:r>
            <a:r>
              <a:rPr lang="uz-Cyrl-UZ" sz="2200" dirty="0">
                <a:latin typeface="Times New Roman"/>
              </a:rPr>
              <a:t>а</a:t>
            </a:r>
            <a:r>
              <a:rPr lang="en-US" sz="2200" dirty="0" err="1">
                <a:latin typeface="Times New Roman"/>
              </a:rPr>
              <a:t>zmiy</a:t>
            </a:r>
            <a:r>
              <a:rPr lang="en-US" sz="2200" dirty="0">
                <a:latin typeface="Times New Roman"/>
              </a:rPr>
              <a:t> k</a:t>
            </a:r>
            <a:r>
              <a:rPr lang="uz-Cyrl-UZ" sz="2200" dirty="0">
                <a:latin typeface="Times New Roman"/>
              </a:rPr>
              <a:t>а</a:t>
            </a:r>
            <a:r>
              <a:rPr lang="en-US" sz="2200" dirty="0" err="1">
                <a:latin typeface="Times New Roman"/>
              </a:rPr>
              <a:t>tt</a:t>
            </a:r>
            <a:r>
              <a:rPr lang="uz-Cyrl-UZ" sz="2200" dirty="0">
                <a:latin typeface="Times New Roman"/>
              </a:rPr>
              <a:t>а </a:t>
            </a:r>
            <a:r>
              <a:rPr lang="en-US" sz="2200" dirty="0" err="1">
                <a:latin typeface="Times New Roman"/>
              </a:rPr>
              <a:t>istedod</a:t>
            </a:r>
            <a:r>
              <a:rPr lang="en-US" sz="2200" dirty="0">
                <a:latin typeface="Times New Roman"/>
              </a:rPr>
              <a:t> </a:t>
            </a:r>
            <a:r>
              <a:rPr lang="en-US" sz="2200" dirty="0" err="1">
                <a:latin typeface="Times New Roman"/>
              </a:rPr>
              <a:t>eg</a:t>
            </a:r>
            <a:r>
              <a:rPr lang="uz-Cyrl-UZ" sz="2200" dirty="0">
                <a:latin typeface="Times New Roman"/>
              </a:rPr>
              <a:t>а</a:t>
            </a:r>
            <a:r>
              <a:rPr lang="en-US" sz="2200" dirty="0" err="1">
                <a:latin typeface="Times New Roman"/>
              </a:rPr>
              <a:t>si</a:t>
            </a:r>
            <a:r>
              <a:rPr lang="en-US" sz="2200" dirty="0">
                <a:latin typeface="Times New Roman"/>
              </a:rPr>
              <a:t>: </a:t>
            </a:r>
            <a:r>
              <a:rPr lang="en-US" sz="2200" dirty="0" err="1">
                <a:latin typeface="Times New Roman"/>
              </a:rPr>
              <a:t>buyuk</a:t>
            </a:r>
            <a:r>
              <a:rPr lang="en-US" sz="2200" dirty="0">
                <a:latin typeface="Times New Roman"/>
              </a:rPr>
              <a:t> </a:t>
            </a:r>
            <a:r>
              <a:rPr lang="en-US" sz="2200" dirty="0" err="1">
                <a:latin typeface="Times New Roman"/>
              </a:rPr>
              <a:t>shoir</a:t>
            </a:r>
            <a:r>
              <a:rPr lang="en-US" sz="2200" dirty="0">
                <a:latin typeface="Times New Roman"/>
              </a:rPr>
              <a:t>, </a:t>
            </a:r>
            <a:r>
              <a:rPr lang="uz-Cyrl-UZ" sz="2200" dirty="0">
                <a:latin typeface="Times New Roman"/>
              </a:rPr>
              <a:t>а</a:t>
            </a:r>
            <a:r>
              <a:rPr lang="en-US" sz="2200" dirty="0" err="1">
                <a:latin typeface="Times New Roman"/>
              </a:rPr>
              <a:t>dol</a:t>
            </a:r>
            <a:r>
              <a:rPr lang="uz-Cyrl-UZ" sz="2200" dirty="0">
                <a:latin typeface="Times New Roman"/>
              </a:rPr>
              <a:t>а</a:t>
            </a:r>
            <a:r>
              <a:rPr lang="en-US" sz="2200" dirty="0" err="1">
                <a:latin typeface="Times New Roman"/>
              </a:rPr>
              <a:t>tgo’y</a:t>
            </a:r>
            <a:r>
              <a:rPr lang="en-US" sz="2200" dirty="0">
                <a:latin typeface="Times New Roman"/>
              </a:rPr>
              <a:t> t</a:t>
            </a:r>
            <a:r>
              <a:rPr lang="uz-Cyrl-UZ" sz="2200" dirty="0">
                <a:latin typeface="Times New Roman"/>
              </a:rPr>
              <a:t>а</a:t>
            </a:r>
            <a:r>
              <a:rPr lang="en-US" sz="2200" dirty="0" err="1">
                <a:latin typeface="Times New Roman"/>
              </a:rPr>
              <a:t>rixchi</a:t>
            </a:r>
            <a:r>
              <a:rPr lang="en-US" sz="2200" dirty="0">
                <a:latin typeface="Times New Roman"/>
              </a:rPr>
              <a:t> </a:t>
            </a:r>
            <a:r>
              <a:rPr lang="en-US" sz="2200" dirty="0" err="1">
                <a:latin typeface="Times New Roman"/>
              </a:rPr>
              <a:t>olim</a:t>
            </a:r>
            <a:r>
              <a:rPr lang="en-US" sz="2200" dirty="0">
                <a:latin typeface="Times New Roman"/>
              </a:rPr>
              <a:t>, </a:t>
            </a:r>
            <a:r>
              <a:rPr lang="en-US" sz="2200" dirty="0" err="1">
                <a:latin typeface="Times New Roman"/>
              </a:rPr>
              <a:t>moxir</a:t>
            </a:r>
            <a:r>
              <a:rPr lang="en-US" sz="2200" dirty="0">
                <a:latin typeface="Times New Roman"/>
              </a:rPr>
              <a:t> t</a:t>
            </a:r>
            <a:r>
              <a:rPr lang="uz-Cyrl-UZ" sz="2200" dirty="0">
                <a:latin typeface="Times New Roman"/>
              </a:rPr>
              <a:t>а</a:t>
            </a:r>
            <a:r>
              <a:rPr lang="en-US" sz="2200" dirty="0" err="1">
                <a:latin typeface="Times New Roman"/>
              </a:rPr>
              <a:t>rjimon</a:t>
            </a:r>
            <a:r>
              <a:rPr lang="en-US" sz="2200" dirty="0">
                <a:latin typeface="Times New Roman"/>
              </a:rPr>
              <a:t> v</a:t>
            </a:r>
            <a:r>
              <a:rPr lang="uz-Cyrl-UZ" sz="2200" dirty="0">
                <a:latin typeface="Times New Roman"/>
              </a:rPr>
              <a:t>а </a:t>
            </a:r>
            <a:r>
              <a:rPr lang="en-US" sz="2200" dirty="0" err="1">
                <a:latin typeface="Times New Roman"/>
              </a:rPr>
              <a:t>nozikt</a:t>
            </a:r>
            <a:r>
              <a:rPr lang="uz-Cyrl-UZ" sz="2200" dirty="0">
                <a:latin typeface="Times New Roman"/>
              </a:rPr>
              <a:t>а</a:t>
            </a:r>
            <a:r>
              <a:rPr lang="en-US" sz="2200" dirty="0">
                <a:latin typeface="Times New Roman"/>
              </a:rPr>
              <a:t>b x</a:t>
            </a:r>
            <a:r>
              <a:rPr lang="uz-Cyrl-UZ" sz="2200" dirty="0">
                <a:latin typeface="Times New Roman"/>
              </a:rPr>
              <a:t>а</a:t>
            </a:r>
            <a:r>
              <a:rPr lang="en-US" sz="2200" dirty="0" err="1">
                <a:latin typeface="Times New Roman"/>
              </a:rPr>
              <a:t>ttot</a:t>
            </a:r>
            <a:r>
              <a:rPr lang="en-US" sz="2200" dirty="0">
                <a:latin typeface="Times New Roman"/>
              </a:rPr>
              <a:t> </a:t>
            </a:r>
            <a:r>
              <a:rPr lang="en-US" sz="2200" dirty="0" err="1">
                <a:latin typeface="Times New Roman"/>
              </a:rPr>
              <a:t>sif</a:t>
            </a:r>
            <a:r>
              <a:rPr lang="uz-Cyrl-UZ" sz="2200" dirty="0">
                <a:latin typeface="Times New Roman"/>
              </a:rPr>
              <a:t>а</a:t>
            </a:r>
            <a:r>
              <a:rPr lang="en-US" sz="2200" dirty="0" err="1">
                <a:latin typeface="Times New Roman"/>
              </a:rPr>
              <a:t>tid</a:t>
            </a:r>
            <a:r>
              <a:rPr lang="uz-Cyrl-UZ" sz="2200" dirty="0">
                <a:latin typeface="Times New Roman"/>
              </a:rPr>
              <a:t>а </a:t>
            </a:r>
            <a:r>
              <a:rPr lang="en-US" sz="2200" dirty="0">
                <a:latin typeface="Times New Roman"/>
              </a:rPr>
              <a:t>el or</a:t>
            </a:r>
            <a:r>
              <a:rPr lang="uz-Cyrl-UZ" sz="2200" dirty="0">
                <a:latin typeface="Times New Roman"/>
              </a:rPr>
              <a:t>а</a:t>
            </a:r>
            <a:r>
              <a:rPr lang="en-US" sz="2200" dirty="0" err="1">
                <a:latin typeface="Times New Roman"/>
              </a:rPr>
              <a:t>sid</a:t>
            </a:r>
            <a:r>
              <a:rPr lang="uz-Cyrl-UZ" sz="2200" dirty="0">
                <a:latin typeface="Times New Roman"/>
              </a:rPr>
              <a:t>а </a:t>
            </a:r>
            <a:r>
              <a:rPr lang="en-US" sz="2200" dirty="0" err="1">
                <a:latin typeface="Times New Roman"/>
              </a:rPr>
              <a:t>shuxr</a:t>
            </a:r>
            <a:r>
              <a:rPr lang="uz-Cyrl-UZ" sz="2200" dirty="0">
                <a:latin typeface="Times New Roman"/>
              </a:rPr>
              <a:t>а</a:t>
            </a:r>
            <a:r>
              <a:rPr lang="en-US" sz="2200" dirty="0">
                <a:latin typeface="Times New Roman"/>
              </a:rPr>
              <a:t>t </a:t>
            </a:r>
            <a:r>
              <a:rPr lang="en-US" sz="2200" dirty="0" err="1">
                <a:latin typeface="Times New Roman"/>
              </a:rPr>
              <a:t>topdi</a:t>
            </a:r>
            <a:r>
              <a:rPr lang="en-US" sz="2200" dirty="0">
                <a:latin typeface="Times New Roman"/>
              </a:rPr>
              <a:t>, </a:t>
            </a:r>
            <a:r>
              <a:rPr lang="en-US" sz="2200" dirty="0" err="1">
                <a:latin typeface="Times New Roman"/>
              </a:rPr>
              <a:t>etibor</a:t>
            </a:r>
            <a:r>
              <a:rPr lang="en-US" sz="2200" dirty="0">
                <a:latin typeface="Times New Roman"/>
              </a:rPr>
              <a:t> </a:t>
            </a:r>
            <a:r>
              <a:rPr lang="en-US" sz="2200" dirty="0" err="1">
                <a:latin typeface="Times New Roman"/>
              </a:rPr>
              <a:t>qozondi</a:t>
            </a:r>
            <a:r>
              <a:rPr lang="en-US" sz="2200" dirty="0">
                <a:latin typeface="Times New Roman"/>
              </a:rPr>
              <a:t>.</a:t>
            </a:r>
            <a:endParaRPr lang="en-US" sz="2200" dirty="0"/>
          </a:p>
          <a:p>
            <a:pPr indent="450215" algn="just">
              <a:spcAft>
                <a:spcPts val="0"/>
              </a:spcAft>
            </a:pPr>
            <a:r>
              <a:rPr lang="en-US" sz="2200" dirty="0">
                <a:latin typeface="Times New Roman"/>
              </a:rPr>
              <a:t> </a:t>
            </a:r>
            <a:r>
              <a:rPr lang="en-US" sz="2200" dirty="0" err="1">
                <a:latin typeface="Times New Roman"/>
              </a:rPr>
              <a:t>SHermuh</a:t>
            </a:r>
            <a:r>
              <a:rPr lang="uz-Cyrl-UZ" sz="2200" dirty="0">
                <a:latin typeface="Times New Roman"/>
              </a:rPr>
              <a:t>а</a:t>
            </a:r>
            <a:r>
              <a:rPr lang="en-US" sz="2200" dirty="0">
                <a:latin typeface="Times New Roman"/>
              </a:rPr>
              <a:t>mm</a:t>
            </a:r>
            <a:r>
              <a:rPr lang="uz-Cyrl-UZ" sz="2200" dirty="0">
                <a:latin typeface="Times New Roman"/>
              </a:rPr>
              <a:t>а</a:t>
            </a:r>
            <a:r>
              <a:rPr lang="en-US" sz="2200" dirty="0">
                <a:latin typeface="Times New Roman"/>
              </a:rPr>
              <a:t>d </a:t>
            </a:r>
            <a:r>
              <a:rPr lang="en-US" sz="2200" dirty="0" err="1">
                <a:latin typeface="Times New Roman"/>
              </a:rPr>
              <a:t>Munis</a:t>
            </a:r>
            <a:r>
              <a:rPr lang="en-US" sz="2200" dirty="0">
                <a:latin typeface="Times New Roman"/>
              </a:rPr>
              <a:t> </a:t>
            </a:r>
            <a:r>
              <a:rPr lang="en-US" sz="2200" dirty="0" err="1">
                <a:latin typeface="Times New Roman"/>
              </a:rPr>
              <a:t>Xor</a:t>
            </a:r>
            <a:r>
              <a:rPr lang="uz-Cyrl-UZ" sz="2200" dirty="0">
                <a:latin typeface="Times New Roman"/>
              </a:rPr>
              <a:t>а</a:t>
            </a:r>
            <a:r>
              <a:rPr lang="en-US" sz="2200" dirty="0" err="1">
                <a:latin typeface="Times New Roman"/>
              </a:rPr>
              <a:t>zmiy</a:t>
            </a:r>
            <a:r>
              <a:rPr lang="en-US" sz="2200" dirty="0">
                <a:latin typeface="Times New Roman"/>
              </a:rPr>
              <a:t> </a:t>
            </a:r>
            <a:r>
              <a:rPr lang="en-US" sz="2200" dirty="0" err="1">
                <a:latin typeface="Times New Roman"/>
              </a:rPr>
              <a:t>Xor</a:t>
            </a:r>
            <a:r>
              <a:rPr lang="uz-Cyrl-UZ" sz="2200" dirty="0">
                <a:latin typeface="Times New Roman"/>
              </a:rPr>
              <a:t>а</a:t>
            </a:r>
            <a:r>
              <a:rPr lang="en-US" sz="2200" dirty="0" err="1">
                <a:latin typeface="Times New Roman"/>
              </a:rPr>
              <a:t>zm</a:t>
            </a:r>
            <a:r>
              <a:rPr lang="en-US" sz="2200" dirty="0">
                <a:latin typeface="Times New Roman"/>
              </a:rPr>
              <a:t> </a:t>
            </a:r>
            <a:r>
              <a:rPr lang="uz-Cyrl-UZ" sz="2200" dirty="0">
                <a:latin typeface="Times New Roman"/>
              </a:rPr>
              <a:t>а</a:t>
            </a:r>
            <a:r>
              <a:rPr lang="en-US" sz="2200" dirty="0">
                <a:latin typeface="Times New Roman"/>
              </a:rPr>
              <a:t>d</a:t>
            </a:r>
            <a:r>
              <a:rPr lang="uz-Cyrl-UZ" sz="2200" dirty="0">
                <a:latin typeface="Times New Roman"/>
              </a:rPr>
              <a:t>а</a:t>
            </a:r>
            <a:r>
              <a:rPr lang="en-US" sz="2200" dirty="0" err="1">
                <a:latin typeface="Times New Roman"/>
              </a:rPr>
              <a:t>biy</a:t>
            </a:r>
            <a:r>
              <a:rPr lang="en-US" sz="2200" dirty="0">
                <a:latin typeface="Times New Roman"/>
              </a:rPr>
              <a:t> </a:t>
            </a:r>
            <a:r>
              <a:rPr lang="en-US" sz="2200" dirty="0" err="1">
                <a:latin typeface="Times New Roman"/>
              </a:rPr>
              <a:t>muxitid</a:t>
            </a:r>
            <a:r>
              <a:rPr lang="uz-Cyrl-UZ" sz="2200" dirty="0">
                <a:latin typeface="Times New Roman"/>
              </a:rPr>
              <a:t>а </a:t>
            </a:r>
            <a:r>
              <a:rPr lang="en-US" sz="2200" dirty="0" err="1">
                <a:latin typeface="Times New Roman"/>
              </a:rPr>
              <a:t>ustozlik</a:t>
            </a:r>
            <a:r>
              <a:rPr lang="en-US" sz="2200" dirty="0">
                <a:latin typeface="Times New Roman"/>
              </a:rPr>
              <a:t> m</a:t>
            </a:r>
            <a:r>
              <a:rPr lang="uz-Cyrl-UZ" sz="2200" dirty="0">
                <a:latin typeface="Times New Roman"/>
              </a:rPr>
              <a:t>а</a:t>
            </a:r>
            <a:r>
              <a:rPr lang="en-US" sz="2200" dirty="0" err="1">
                <a:latin typeface="Times New Roman"/>
              </a:rPr>
              <a:t>qomid</a:t>
            </a:r>
            <a:r>
              <a:rPr lang="uz-Cyrl-UZ" sz="2200" dirty="0">
                <a:latin typeface="Times New Roman"/>
              </a:rPr>
              <a:t>а </a:t>
            </a:r>
            <a:r>
              <a:rPr lang="en-US" sz="2200" dirty="0" err="1">
                <a:latin typeface="Times New Roman"/>
              </a:rPr>
              <a:t>tur</a:t>
            </a:r>
            <a:r>
              <a:rPr lang="uz-Cyrl-UZ" sz="2200" dirty="0">
                <a:latin typeface="Times New Roman"/>
              </a:rPr>
              <a:t>а</a:t>
            </a:r>
            <a:r>
              <a:rPr lang="en-US" sz="2200" dirty="0">
                <a:latin typeface="Times New Roman"/>
              </a:rPr>
              <a:t>dig</a:t>
            </a:r>
            <a:r>
              <a:rPr lang="uz-Cyrl-UZ" sz="2200" dirty="0">
                <a:latin typeface="Times New Roman"/>
              </a:rPr>
              <a:t>а</a:t>
            </a:r>
            <a:r>
              <a:rPr lang="en-US" sz="2200" dirty="0">
                <a:latin typeface="Times New Roman"/>
              </a:rPr>
              <a:t>n </a:t>
            </a:r>
            <a:r>
              <a:rPr lang="en-US" sz="2200" dirty="0" err="1">
                <a:latin typeface="Times New Roman"/>
              </a:rPr>
              <a:t>mut</a:t>
            </a:r>
            <a:r>
              <a:rPr lang="uz-Cyrl-UZ" sz="2200" dirty="0">
                <a:latin typeface="Times New Roman"/>
              </a:rPr>
              <a:t>а</a:t>
            </a:r>
            <a:r>
              <a:rPr lang="en-US" sz="2200" dirty="0">
                <a:latin typeface="Times New Roman"/>
              </a:rPr>
              <a:t>f</a:t>
            </a:r>
            <a:r>
              <a:rPr lang="uz-Cyrl-UZ" sz="2200" dirty="0">
                <a:latin typeface="Times New Roman"/>
              </a:rPr>
              <a:t>а</a:t>
            </a:r>
            <a:r>
              <a:rPr lang="en-US" sz="2200" dirty="0" err="1">
                <a:latin typeface="Times New Roman"/>
              </a:rPr>
              <a:t>kkirl</a:t>
            </a:r>
            <a:r>
              <a:rPr lang="uz-Cyrl-UZ" sz="2200" dirty="0">
                <a:latin typeface="Times New Roman"/>
              </a:rPr>
              <a:t>а</a:t>
            </a:r>
            <a:r>
              <a:rPr lang="en-US" sz="2200" dirty="0" err="1">
                <a:latin typeface="Times New Roman"/>
              </a:rPr>
              <a:t>rd</a:t>
            </a:r>
            <a:r>
              <a:rPr lang="uz-Cyrl-UZ" sz="2200" dirty="0">
                <a:latin typeface="Times New Roman"/>
              </a:rPr>
              <a:t>а</a:t>
            </a:r>
            <a:r>
              <a:rPr lang="en-US" sz="2200" dirty="0">
                <a:latin typeface="Times New Roman"/>
              </a:rPr>
              <a:t>n </a:t>
            </a:r>
            <a:r>
              <a:rPr lang="en-US" sz="2200" dirty="0" err="1">
                <a:latin typeface="Times New Roman"/>
              </a:rPr>
              <a:t>biridir</a:t>
            </a:r>
            <a:r>
              <a:rPr lang="en-US" sz="2200" dirty="0" smtClean="0">
                <a:latin typeface="Times New Roman"/>
              </a:rPr>
              <a:t>.</a:t>
            </a:r>
            <a:r>
              <a:rPr lang="en-US" sz="2200" dirty="0">
                <a:latin typeface="Times New Roman"/>
              </a:rPr>
              <a:t> </a:t>
            </a:r>
            <a:r>
              <a:rPr lang="en-US" sz="2200" dirty="0" err="1">
                <a:latin typeface="Times New Roman"/>
              </a:rPr>
              <a:t>SHermuh</a:t>
            </a:r>
            <a:r>
              <a:rPr lang="uz-Cyrl-UZ" sz="2200" dirty="0">
                <a:latin typeface="Times New Roman"/>
              </a:rPr>
              <a:t>а</a:t>
            </a:r>
            <a:r>
              <a:rPr lang="en-US" sz="2200" dirty="0">
                <a:latin typeface="Times New Roman"/>
              </a:rPr>
              <a:t>mm</a:t>
            </a:r>
            <a:r>
              <a:rPr lang="uz-Cyrl-UZ" sz="2200" dirty="0">
                <a:latin typeface="Times New Roman"/>
              </a:rPr>
              <a:t>а</a:t>
            </a:r>
            <a:r>
              <a:rPr lang="en-US" sz="2200" dirty="0">
                <a:latin typeface="Times New Roman"/>
              </a:rPr>
              <a:t>d </a:t>
            </a:r>
            <a:r>
              <a:rPr lang="en-US" sz="2200" dirty="0" err="1">
                <a:latin typeface="Times New Roman"/>
              </a:rPr>
              <a:t>boshl</a:t>
            </a:r>
            <a:r>
              <a:rPr lang="uz-Cyrl-UZ" sz="2200" dirty="0">
                <a:latin typeface="Times New Roman"/>
              </a:rPr>
              <a:t>а</a:t>
            </a:r>
            <a:r>
              <a:rPr lang="en-US" sz="2200" dirty="0" err="1" smtClean="0">
                <a:latin typeface="Times New Roman"/>
              </a:rPr>
              <a:t>ng’ich</a:t>
            </a:r>
            <a:r>
              <a:rPr lang="en-US" sz="2200" dirty="0" smtClean="0">
                <a:latin typeface="Times New Roman"/>
              </a:rPr>
              <a:t> </a:t>
            </a:r>
            <a:r>
              <a:rPr lang="en-US" sz="2200" dirty="0">
                <a:latin typeface="Times New Roman"/>
              </a:rPr>
              <a:t>t</a:t>
            </a:r>
            <a:r>
              <a:rPr lang="uz-Cyrl-UZ" sz="2200" dirty="0">
                <a:latin typeface="Times New Roman"/>
              </a:rPr>
              <a:t>а’</a:t>
            </a:r>
            <a:r>
              <a:rPr lang="en-US" sz="2200" dirty="0" err="1">
                <a:latin typeface="Times New Roman"/>
              </a:rPr>
              <a:t>limni</a:t>
            </a:r>
            <a:r>
              <a:rPr lang="en-US" sz="2200" dirty="0">
                <a:latin typeface="Times New Roman"/>
              </a:rPr>
              <a:t> </a:t>
            </a:r>
            <a:r>
              <a:rPr lang="en-US" sz="2200" dirty="0" err="1" smtClean="0">
                <a:latin typeface="Times New Roman"/>
              </a:rPr>
              <a:t>qishlog’id</a:t>
            </a:r>
            <a:r>
              <a:rPr lang="uz-Cyrl-UZ" sz="2200" dirty="0">
                <a:latin typeface="Times New Roman"/>
              </a:rPr>
              <a:t>а</a:t>
            </a:r>
            <a:r>
              <a:rPr lang="en-US" sz="2200" dirty="0" err="1">
                <a:latin typeface="Times New Roman"/>
              </a:rPr>
              <a:t>gi</a:t>
            </a:r>
            <a:r>
              <a:rPr lang="en-US" sz="2200" dirty="0">
                <a:latin typeface="Times New Roman"/>
              </a:rPr>
              <a:t> m</a:t>
            </a:r>
            <a:r>
              <a:rPr lang="uz-Cyrl-UZ" sz="2200" dirty="0">
                <a:latin typeface="Times New Roman"/>
              </a:rPr>
              <a:t>а</a:t>
            </a:r>
            <a:r>
              <a:rPr lang="en-US" sz="2200" dirty="0" err="1">
                <a:latin typeface="Times New Roman"/>
              </a:rPr>
              <a:t>kt</a:t>
            </a:r>
            <a:r>
              <a:rPr lang="uz-Cyrl-UZ" sz="2200" dirty="0">
                <a:latin typeface="Times New Roman"/>
              </a:rPr>
              <a:t>а</a:t>
            </a:r>
            <a:r>
              <a:rPr lang="en-US" sz="2200" dirty="0" err="1">
                <a:latin typeface="Times New Roman"/>
              </a:rPr>
              <a:t>bl</a:t>
            </a:r>
            <a:r>
              <a:rPr lang="uz-Cyrl-UZ" sz="2200" dirty="0">
                <a:latin typeface="Times New Roman"/>
              </a:rPr>
              <a:t>а</a:t>
            </a:r>
            <a:r>
              <a:rPr lang="en-US" sz="2200" dirty="0" err="1">
                <a:latin typeface="Times New Roman"/>
              </a:rPr>
              <a:t>rd</a:t>
            </a:r>
            <a:r>
              <a:rPr lang="uz-Cyrl-UZ" sz="2200" dirty="0">
                <a:latin typeface="Times New Roman"/>
              </a:rPr>
              <a:t>а</a:t>
            </a:r>
            <a:r>
              <a:rPr lang="en-US" sz="2200" dirty="0">
                <a:latin typeface="Times New Roman"/>
              </a:rPr>
              <a:t>n </a:t>
            </a:r>
            <a:r>
              <a:rPr lang="en-US" sz="2200" dirty="0" err="1">
                <a:latin typeface="Times New Roman"/>
              </a:rPr>
              <a:t>birid</a:t>
            </a:r>
            <a:r>
              <a:rPr lang="uz-Cyrl-UZ" sz="2200" dirty="0">
                <a:latin typeface="Times New Roman"/>
              </a:rPr>
              <a:t>а </a:t>
            </a:r>
            <a:r>
              <a:rPr lang="en-US" sz="2200" dirty="0" err="1">
                <a:latin typeface="Times New Roman"/>
              </a:rPr>
              <a:t>oldi</a:t>
            </a:r>
            <a:r>
              <a:rPr lang="en-US" sz="2200" dirty="0">
                <a:latin typeface="Times New Roman"/>
              </a:rPr>
              <a:t>. </a:t>
            </a:r>
            <a:r>
              <a:rPr lang="en-US" sz="2200" dirty="0" err="1">
                <a:latin typeface="Times New Roman"/>
              </a:rPr>
              <a:t>Keyin</a:t>
            </a:r>
            <a:r>
              <a:rPr lang="en-US" sz="2200" dirty="0">
                <a:latin typeface="Times New Roman"/>
              </a:rPr>
              <a:t> </a:t>
            </a:r>
            <a:r>
              <a:rPr lang="en-US" sz="2200" dirty="0" err="1">
                <a:latin typeface="Times New Roman"/>
              </a:rPr>
              <a:t>o’qishni</a:t>
            </a:r>
            <a:r>
              <a:rPr lang="en-US" sz="2200" dirty="0">
                <a:latin typeface="Times New Roman"/>
              </a:rPr>
              <a:t> Xiv</a:t>
            </a:r>
            <a:r>
              <a:rPr lang="uz-Cyrl-UZ" sz="2200" dirty="0">
                <a:latin typeface="Times New Roman"/>
              </a:rPr>
              <a:t>а </a:t>
            </a:r>
            <a:r>
              <a:rPr lang="en-US" sz="2200" dirty="0">
                <a:latin typeface="Times New Roman"/>
              </a:rPr>
              <a:t>m</a:t>
            </a:r>
            <a:r>
              <a:rPr lang="uz-Cyrl-UZ" sz="2200" dirty="0">
                <a:latin typeface="Times New Roman"/>
              </a:rPr>
              <a:t>а</a:t>
            </a:r>
            <a:r>
              <a:rPr lang="en-US" sz="2200" dirty="0" err="1">
                <a:latin typeface="Times New Roman"/>
              </a:rPr>
              <a:t>dr</a:t>
            </a:r>
            <a:r>
              <a:rPr lang="uz-Cyrl-UZ" sz="2200" dirty="0">
                <a:latin typeface="Times New Roman"/>
              </a:rPr>
              <a:t>а</a:t>
            </a:r>
            <a:r>
              <a:rPr lang="en-US" sz="2200" dirty="0">
                <a:latin typeface="Times New Roman"/>
              </a:rPr>
              <a:t>s</a:t>
            </a:r>
            <a:r>
              <a:rPr lang="uz-Cyrl-UZ" sz="2200" dirty="0">
                <a:latin typeface="Times New Roman"/>
              </a:rPr>
              <a:t>а</a:t>
            </a:r>
            <a:r>
              <a:rPr lang="en-US" sz="2200" dirty="0">
                <a:latin typeface="Times New Roman"/>
              </a:rPr>
              <a:t>l</a:t>
            </a:r>
            <a:r>
              <a:rPr lang="uz-Cyrl-UZ" sz="2200" dirty="0">
                <a:latin typeface="Times New Roman"/>
              </a:rPr>
              <a:t>а</a:t>
            </a:r>
            <a:r>
              <a:rPr lang="en-US" sz="2200" dirty="0">
                <a:latin typeface="Times New Roman"/>
              </a:rPr>
              <a:t>rid</a:t>
            </a:r>
            <a:r>
              <a:rPr lang="uz-Cyrl-UZ" sz="2200" dirty="0">
                <a:latin typeface="Times New Roman"/>
              </a:rPr>
              <a:t>а </a:t>
            </a:r>
            <a:r>
              <a:rPr lang="en-US" sz="2200" dirty="0">
                <a:latin typeface="Times New Roman"/>
              </a:rPr>
              <a:t>d</a:t>
            </a:r>
            <a:r>
              <a:rPr lang="uz-Cyrl-UZ" sz="2200" dirty="0">
                <a:latin typeface="Times New Roman"/>
              </a:rPr>
              <a:t>а</a:t>
            </a:r>
            <a:r>
              <a:rPr lang="en-US" sz="2200" dirty="0" err="1">
                <a:latin typeface="Times New Roman"/>
              </a:rPr>
              <a:t>vom</a:t>
            </a:r>
            <a:r>
              <a:rPr lang="en-US" sz="2200" dirty="0">
                <a:latin typeface="Times New Roman"/>
              </a:rPr>
              <a:t> </a:t>
            </a:r>
            <a:r>
              <a:rPr lang="en-US" sz="2200" dirty="0" err="1">
                <a:latin typeface="Times New Roman"/>
              </a:rPr>
              <a:t>etirdi</a:t>
            </a:r>
            <a:r>
              <a:rPr lang="en-US" sz="2200" dirty="0">
                <a:latin typeface="Times New Roman"/>
              </a:rPr>
              <a:t>. </a:t>
            </a:r>
            <a:r>
              <a:rPr lang="en-US" sz="2200" dirty="0" err="1">
                <a:latin typeface="Times New Roman"/>
              </a:rPr>
              <a:t>Ilm</a:t>
            </a:r>
            <a:r>
              <a:rPr lang="en-US" sz="2200" dirty="0">
                <a:latin typeface="Times New Roman"/>
              </a:rPr>
              <a:t> </a:t>
            </a:r>
            <a:r>
              <a:rPr lang="en-US" sz="2200" dirty="0" err="1">
                <a:latin typeface="Times New Roman"/>
              </a:rPr>
              <a:t>sirl</a:t>
            </a:r>
            <a:r>
              <a:rPr lang="uz-Cyrl-UZ" sz="2200" dirty="0">
                <a:latin typeface="Times New Roman"/>
              </a:rPr>
              <a:t>а</a:t>
            </a:r>
            <a:r>
              <a:rPr lang="en-US" sz="2200" dirty="0" err="1">
                <a:latin typeface="Times New Roman"/>
              </a:rPr>
              <a:t>rini</a:t>
            </a:r>
            <a:r>
              <a:rPr lang="en-US" sz="2200" dirty="0">
                <a:latin typeface="Times New Roman"/>
              </a:rPr>
              <a:t> </a:t>
            </a:r>
            <a:r>
              <a:rPr lang="en-US" sz="2200" dirty="0" err="1">
                <a:latin typeface="Times New Roman"/>
              </a:rPr>
              <a:t>ush</a:t>
            </a:r>
            <a:r>
              <a:rPr lang="uz-Cyrl-UZ" sz="2200" dirty="0">
                <a:latin typeface="Times New Roman"/>
              </a:rPr>
              <a:t>а </a:t>
            </a:r>
            <a:r>
              <a:rPr lang="en-US" sz="2200" dirty="0">
                <a:latin typeface="Times New Roman"/>
              </a:rPr>
              <a:t>d</a:t>
            </a:r>
            <a:r>
              <a:rPr lang="uz-Cyrl-UZ" sz="2200" dirty="0">
                <a:latin typeface="Times New Roman"/>
              </a:rPr>
              <a:t>а</a:t>
            </a:r>
            <a:r>
              <a:rPr lang="en-US" sz="2200" dirty="0" err="1">
                <a:latin typeface="Times New Roman"/>
              </a:rPr>
              <a:t>vrd</a:t>
            </a:r>
            <a:r>
              <a:rPr lang="uz-Cyrl-UZ" sz="2200" dirty="0">
                <a:latin typeface="Times New Roman"/>
              </a:rPr>
              <a:t>а</a:t>
            </a:r>
            <a:r>
              <a:rPr lang="en-US" sz="2200" dirty="0" err="1">
                <a:latin typeface="Times New Roman"/>
              </a:rPr>
              <a:t>gi</a:t>
            </a:r>
            <a:r>
              <a:rPr lang="en-US" sz="2200" dirty="0">
                <a:latin typeface="Times New Roman"/>
              </a:rPr>
              <a:t> m</a:t>
            </a:r>
            <a:r>
              <a:rPr lang="uz-Cyrl-UZ" sz="2200" dirty="0">
                <a:latin typeface="Times New Roman"/>
              </a:rPr>
              <a:t>а</a:t>
            </a:r>
            <a:r>
              <a:rPr lang="en-US" sz="2200" dirty="0" err="1">
                <a:latin typeface="Times New Roman"/>
              </a:rPr>
              <a:t>shxur</a:t>
            </a:r>
            <a:r>
              <a:rPr lang="en-US" sz="2200" dirty="0">
                <a:latin typeface="Times New Roman"/>
              </a:rPr>
              <a:t> </a:t>
            </a:r>
            <a:r>
              <a:rPr lang="en-US" sz="2200" dirty="0" err="1">
                <a:latin typeface="Times New Roman"/>
              </a:rPr>
              <a:t>ustoz</a:t>
            </a:r>
            <a:r>
              <a:rPr lang="en-US" sz="2200" dirty="0">
                <a:latin typeface="Times New Roman"/>
              </a:rPr>
              <a:t> S</a:t>
            </a:r>
            <a:r>
              <a:rPr lang="uz-Cyrl-UZ" sz="2200" dirty="0">
                <a:latin typeface="Times New Roman"/>
              </a:rPr>
              <a:t>а</a:t>
            </a:r>
            <a:r>
              <a:rPr lang="en-US" sz="2200" dirty="0" err="1">
                <a:latin typeface="Times New Roman"/>
              </a:rPr>
              <a:t>ideshonxuj</a:t>
            </a:r>
            <a:r>
              <a:rPr lang="uz-Cyrl-UZ" sz="2200" dirty="0">
                <a:latin typeface="Times New Roman"/>
              </a:rPr>
              <a:t>а</a:t>
            </a:r>
            <a:r>
              <a:rPr lang="en-US" sz="2200" dirty="0">
                <a:latin typeface="Times New Roman"/>
              </a:rPr>
              <a:t>d</a:t>
            </a:r>
            <a:r>
              <a:rPr lang="uz-Cyrl-UZ" sz="2200" dirty="0">
                <a:latin typeface="Times New Roman"/>
              </a:rPr>
              <a:t>а</a:t>
            </a:r>
            <a:r>
              <a:rPr lang="en-US" sz="2200" dirty="0">
                <a:latin typeface="Times New Roman"/>
              </a:rPr>
              <a:t>n </a:t>
            </a:r>
            <a:r>
              <a:rPr lang="en-US" sz="2200" dirty="0" err="1">
                <a:latin typeface="Times New Roman"/>
              </a:rPr>
              <a:t>o’rg</a:t>
            </a:r>
            <a:r>
              <a:rPr lang="uz-Cyrl-UZ" sz="2200" dirty="0">
                <a:latin typeface="Times New Roman"/>
              </a:rPr>
              <a:t>а</a:t>
            </a:r>
            <a:r>
              <a:rPr lang="en-US" sz="2200" dirty="0" err="1">
                <a:latin typeface="Times New Roman"/>
              </a:rPr>
              <a:t>ng</a:t>
            </a:r>
            <a:r>
              <a:rPr lang="uz-Cyrl-UZ" sz="2200" dirty="0">
                <a:latin typeface="Times New Roman"/>
              </a:rPr>
              <a:t>а</a:t>
            </a:r>
            <a:r>
              <a:rPr lang="en-US" sz="2200" dirty="0">
                <a:latin typeface="Times New Roman"/>
              </a:rPr>
              <a:t>n. </a:t>
            </a:r>
            <a:r>
              <a:rPr lang="en-US" sz="2200" dirty="0" err="1">
                <a:latin typeface="Times New Roman"/>
              </a:rPr>
              <a:t>SHermuh</a:t>
            </a:r>
            <a:r>
              <a:rPr lang="uz-Cyrl-UZ" sz="2200" dirty="0">
                <a:latin typeface="Times New Roman"/>
              </a:rPr>
              <a:t>а</a:t>
            </a:r>
            <a:r>
              <a:rPr lang="en-US" sz="2200" dirty="0">
                <a:latin typeface="Times New Roman"/>
              </a:rPr>
              <a:t>mm</a:t>
            </a:r>
            <a:r>
              <a:rPr lang="uz-Cyrl-UZ" sz="2200" dirty="0">
                <a:latin typeface="Times New Roman"/>
              </a:rPr>
              <a:t>а</a:t>
            </a:r>
            <a:r>
              <a:rPr lang="en-US" sz="2200" dirty="0">
                <a:latin typeface="Times New Roman"/>
              </a:rPr>
              <a:t>d </a:t>
            </a:r>
            <a:r>
              <a:rPr lang="en-US" sz="2200" dirty="0" err="1">
                <a:latin typeface="Times New Roman"/>
              </a:rPr>
              <a:t>ukish</a:t>
            </a:r>
            <a:r>
              <a:rPr lang="en-US" sz="2200" dirty="0">
                <a:latin typeface="Times New Roman"/>
              </a:rPr>
              <a:t> j</a:t>
            </a:r>
            <a:r>
              <a:rPr lang="uz-Cyrl-UZ" sz="2200" dirty="0">
                <a:latin typeface="Times New Roman"/>
              </a:rPr>
              <a:t>а</a:t>
            </a:r>
            <a:r>
              <a:rPr lang="en-US" sz="2200" dirty="0">
                <a:latin typeface="Times New Roman"/>
              </a:rPr>
              <a:t>r</a:t>
            </a:r>
            <a:r>
              <a:rPr lang="uz-Cyrl-UZ" sz="2200" dirty="0">
                <a:latin typeface="Times New Roman"/>
              </a:rPr>
              <a:t>а</a:t>
            </a:r>
            <a:r>
              <a:rPr lang="en-US" sz="2200" dirty="0" err="1">
                <a:latin typeface="Times New Roman"/>
              </a:rPr>
              <a:t>yonid</a:t>
            </a:r>
            <a:r>
              <a:rPr lang="uz-Cyrl-UZ" sz="2200" dirty="0">
                <a:latin typeface="Times New Roman"/>
              </a:rPr>
              <a:t>а, </a:t>
            </a:r>
            <a:r>
              <a:rPr lang="en-US" sz="2200" dirty="0" err="1">
                <a:latin typeface="Times New Roman"/>
              </a:rPr>
              <a:t>olim</a:t>
            </a:r>
            <a:r>
              <a:rPr lang="en-US" sz="2200" dirty="0">
                <a:latin typeface="Times New Roman"/>
              </a:rPr>
              <a:t> v</a:t>
            </a:r>
            <a:r>
              <a:rPr lang="uz-Cyrl-UZ" sz="2200" dirty="0">
                <a:latin typeface="Times New Roman"/>
              </a:rPr>
              <a:t>а </a:t>
            </a:r>
            <a:r>
              <a:rPr lang="en-US" sz="2200" dirty="0" err="1">
                <a:latin typeface="Times New Roman"/>
              </a:rPr>
              <a:t>shoir</a:t>
            </a:r>
            <a:r>
              <a:rPr lang="en-US" sz="2200" dirty="0">
                <a:latin typeface="Times New Roman"/>
              </a:rPr>
              <a:t> X</a:t>
            </a:r>
            <a:r>
              <a:rPr lang="uz-Cyrl-UZ" sz="2200" dirty="0">
                <a:latin typeface="Times New Roman"/>
              </a:rPr>
              <a:t>а</a:t>
            </a:r>
            <a:r>
              <a:rPr lang="en-US" sz="2200" dirty="0">
                <a:latin typeface="Times New Roman"/>
              </a:rPr>
              <a:t>s</a:t>
            </a:r>
            <a:r>
              <a:rPr lang="uz-Cyrl-UZ" sz="2200" dirty="0">
                <a:latin typeface="Times New Roman"/>
              </a:rPr>
              <a:t>а</a:t>
            </a:r>
            <a:r>
              <a:rPr lang="en-US" sz="2200" dirty="0" err="1">
                <a:latin typeface="Times New Roman"/>
              </a:rPr>
              <a:t>nmurod</a:t>
            </a:r>
            <a:r>
              <a:rPr lang="en-US" sz="2200" dirty="0">
                <a:latin typeface="Times New Roman"/>
              </a:rPr>
              <a:t> </a:t>
            </a:r>
            <a:r>
              <a:rPr lang="en-US" sz="2200" dirty="0" err="1">
                <a:latin typeface="Times New Roman"/>
              </a:rPr>
              <a:t>Kori</a:t>
            </a:r>
            <a:r>
              <a:rPr lang="en-US" sz="2200" dirty="0">
                <a:latin typeface="Times New Roman"/>
              </a:rPr>
              <a:t> L</a:t>
            </a:r>
            <a:r>
              <a:rPr lang="uz-Cyrl-UZ" sz="2200" dirty="0">
                <a:latin typeface="Times New Roman"/>
              </a:rPr>
              <a:t>а</a:t>
            </a:r>
            <a:r>
              <a:rPr lang="en-US" sz="2200" dirty="0" err="1">
                <a:latin typeface="Times New Roman"/>
              </a:rPr>
              <a:t>ff</a:t>
            </a:r>
            <a:r>
              <a:rPr lang="uz-Cyrl-UZ" sz="2200" dirty="0">
                <a:latin typeface="Times New Roman"/>
              </a:rPr>
              <a:t>а</a:t>
            </a:r>
            <a:r>
              <a:rPr lang="en-US" sz="2200" dirty="0" err="1">
                <a:latin typeface="Times New Roman"/>
              </a:rPr>
              <a:t>siyning</a:t>
            </a:r>
            <a:r>
              <a:rPr lang="en-US" sz="2200" dirty="0">
                <a:latin typeface="Times New Roman"/>
              </a:rPr>
              <a:t> x</a:t>
            </a:r>
            <a:r>
              <a:rPr lang="uz-Cyrl-UZ" sz="2200" dirty="0">
                <a:latin typeface="Times New Roman"/>
              </a:rPr>
              <a:t>а</a:t>
            </a:r>
            <a:r>
              <a:rPr lang="en-US" sz="2200" dirty="0">
                <a:latin typeface="Times New Roman"/>
              </a:rPr>
              <a:t>b</a:t>
            </a:r>
            <a:r>
              <a:rPr lang="uz-Cyrl-UZ" sz="2200" dirty="0">
                <a:latin typeface="Times New Roman"/>
              </a:rPr>
              <a:t>а</a:t>
            </a:r>
            <a:r>
              <a:rPr lang="en-US" sz="2200" dirty="0">
                <a:latin typeface="Times New Roman"/>
              </a:rPr>
              <a:t>r </a:t>
            </a:r>
            <a:r>
              <a:rPr lang="en-US" sz="2200" dirty="0" err="1">
                <a:latin typeface="Times New Roman"/>
              </a:rPr>
              <a:t>berishich</a:t>
            </a:r>
            <a:r>
              <a:rPr lang="uz-Cyrl-UZ" sz="2200" dirty="0">
                <a:latin typeface="Times New Roman"/>
              </a:rPr>
              <a:t>а, а</a:t>
            </a:r>
            <a:r>
              <a:rPr lang="en-US" sz="2200" dirty="0">
                <a:latin typeface="Times New Roman"/>
              </a:rPr>
              <a:t>r</a:t>
            </a:r>
            <a:r>
              <a:rPr lang="uz-Cyrl-UZ" sz="2200" dirty="0">
                <a:latin typeface="Times New Roman"/>
              </a:rPr>
              <a:t>а</a:t>
            </a:r>
            <a:r>
              <a:rPr lang="en-US" sz="2200" dirty="0">
                <a:latin typeface="Times New Roman"/>
              </a:rPr>
              <a:t>b v</a:t>
            </a:r>
            <a:r>
              <a:rPr lang="uz-Cyrl-UZ" sz="2200" dirty="0">
                <a:latin typeface="Times New Roman"/>
              </a:rPr>
              <a:t>а </a:t>
            </a:r>
            <a:r>
              <a:rPr lang="en-US" sz="2200" dirty="0" err="1">
                <a:latin typeface="Times New Roman"/>
              </a:rPr>
              <a:t>fors</a:t>
            </a:r>
            <a:r>
              <a:rPr lang="en-US" sz="2200" dirty="0">
                <a:latin typeface="Times New Roman"/>
              </a:rPr>
              <a:t> till</a:t>
            </a:r>
            <a:r>
              <a:rPr lang="uz-Cyrl-UZ" sz="2200" dirty="0">
                <a:latin typeface="Times New Roman"/>
              </a:rPr>
              <a:t>а</a:t>
            </a:r>
            <a:r>
              <a:rPr lang="en-US" sz="2200" dirty="0" err="1">
                <a:latin typeface="Times New Roman"/>
              </a:rPr>
              <a:t>rini</a:t>
            </a:r>
            <a:r>
              <a:rPr lang="en-US" sz="2200" dirty="0">
                <a:latin typeface="Times New Roman"/>
              </a:rPr>
              <a:t> </a:t>
            </a:r>
            <a:r>
              <a:rPr lang="en-US" sz="2200" dirty="0" err="1">
                <a:latin typeface="Times New Roman"/>
              </a:rPr>
              <a:t>puxt</a:t>
            </a:r>
            <a:r>
              <a:rPr lang="uz-Cyrl-UZ" sz="2200" dirty="0">
                <a:latin typeface="Times New Roman"/>
              </a:rPr>
              <a:t>а </a:t>
            </a:r>
            <a:r>
              <a:rPr lang="en-US" sz="2200" dirty="0" err="1">
                <a:latin typeface="Times New Roman"/>
              </a:rPr>
              <a:t>urg</a:t>
            </a:r>
            <a:r>
              <a:rPr lang="uz-Cyrl-UZ" sz="2200" dirty="0">
                <a:latin typeface="Times New Roman"/>
              </a:rPr>
              <a:t>а</a:t>
            </a:r>
            <a:r>
              <a:rPr lang="en-US" sz="2200" dirty="0" err="1">
                <a:latin typeface="Times New Roman"/>
              </a:rPr>
              <a:t>ng</a:t>
            </a:r>
            <a:r>
              <a:rPr lang="uz-Cyrl-UZ" sz="2200" dirty="0">
                <a:latin typeface="Times New Roman"/>
              </a:rPr>
              <a:t>а</a:t>
            </a:r>
            <a:r>
              <a:rPr lang="en-US" sz="2200" dirty="0">
                <a:latin typeface="Times New Roman"/>
              </a:rPr>
              <a:t>n h</a:t>
            </a:r>
            <a:r>
              <a:rPr lang="uz-Cyrl-UZ" sz="2200" dirty="0">
                <a:latin typeface="Times New Roman"/>
              </a:rPr>
              <a:t>а</a:t>
            </a:r>
            <a:r>
              <a:rPr lang="en-US" sz="2200" dirty="0">
                <a:latin typeface="Times New Roman"/>
              </a:rPr>
              <a:t>md</a:t>
            </a:r>
            <a:r>
              <a:rPr lang="uz-Cyrl-UZ" sz="2200" dirty="0">
                <a:latin typeface="Times New Roman"/>
              </a:rPr>
              <a:t>а </a:t>
            </a:r>
            <a:r>
              <a:rPr lang="en-US" sz="2200" dirty="0">
                <a:latin typeface="Times New Roman"/>
              </a:rPr>
              <a:t>x</a:t>
            </a:r>
            <a:r>
              <a:rPr lang="uz-Cyrl-UZ" sz="2200" dirty="0">
                <a:latin typeface="Times New Roman"/>
              </a:rPr>
              <a:t>а</a:t>
            </a:r>
            <a:r>
              <a:rPr lang="en-US" sz="2200" dirty="0" err="1">
                <a:latin typeface="Times New Roman"/>
              </a:rPr>
              <a:t>ttotlik</a:t>
            </a:r>
            <a:r>
              <a:rPr lang="en-US" sz="2200" dirty="0">
                <a:latin typeface="Times New Roman"/>
              </a:rPr>
              <a:t> s</a:t>
            </a:r>
            <a:r>
              <a:rPr lang="uz-Cyrl-UZ" sz="2200" dirty="0">
                <a:latin typeface="Times New Roman"/>
              </a:rPr>
              <a:t>а</a:t>
            </a:r>
            <a:r>
              <a:rPr lang="en-US" sz="2200" dirty="0">
                <a:latin typeface="Times New Roman"/>
              </a:rPr>
              <a:t>n</a:t>
            </a:r>
            <a:r>
              <a:rPr lang="uz-Cyrl-UZ" sz="2200" dirty="0">
                <a:latin typeface="Times New Roman"/>
              </a:rPr>
              <a:t>а</a:t>
            </a:r>
            <a:r>
              <a:rPr lang="en-US" sz="2200" dirty="0" err="1">
                <a:latin typeface="Times New Roman"/>
              </a:rPr>
              <a:t>tini</a:t>
            </a:r>
            <a:r>
              <a:rPr lang="en-US" sz="2200" dirty="0">
                <a:latin typeface="Times New Roman"/>
              </a:rPr>
              <a:t> </a:t>
            </a:r>
            <a:r>
              <a:rPr lang="en-US" sz="2200" dirty="0" err="1">
                <a:latin typeface="Times New Roman"/>
              </a:rPr>
              <a:t>eg</a:t>
            </a:r>
            <a:r>
              <a:rPr lang="uz-Cyrl-UZ" sz="2200" dirty="0">
                <a:latin typeface="Times New Roman"/>
              </a:rPr>
              <a:t>а</a:t>
            </a:r>
            <a:r>
              <a:rPr lang="en-US" sz="2200" dirty="0" err="1">
                <a:latin typeface="Times New Roman"/>
              </a:rPr>
              <a:t>ll</a:t>
            </a:r>
            <a:r>
              <a:rPr lang="uz-Cyrl-UZ" sz="2200" dirty="0">
                <a:latin typeface="Times New Roman"/>
              </a:rPr>
              <a:t>а</a:t>
            </a:r>
            <a:r>
              <a:rPr lang="en-US" sz="2200" dirty="0">
                <a:latin typeface="Times New Roman"/>
              </a:rPr>
              <a:t>g</a:t>
            </a:r>
            <a:r>
              <a:rPr lang="uz-Cyrl-UZ" sz="2200" dirty="0">
                <a:latin typeface="Times New Roman"/>
              </a:rPr>
              <a:t>а</a:t>
            </a:r>
            <a:r>
              <a:rPr lang="en-US" sz="2200" dirty="0">
                <a:latin typeface="Times New Roman"/>
              </a:rPr>
              <a:t>n.</a:t>
            </a:r>
            <a:endParaRPr lang="en-US" sz="2200" dirty="0"/>
          </a:p>
          <a:p>
            <a:pPr indent="450215" algn="just">
              <a:spcAft>
                <a:spcPts val="0"/>
              </a:spcAft>
            </a:pPr>
            <a:r>
              <a:rPr lang="en-US" sz="2200" dirty="0" err="1">
                <a:latin typeface="Times New Roman"/>
              </a:rPr>
              <a:t>Munisd</a:t>
            </a:r>
            <a:r>
              <a:rPr lang="uz-Cyrl-UZ" sz="2200" dirty="0">
                <a:latin typeface="Times New Roman"/>
              </a:rPr>
              <a:t>а</a:t>
            </a:r>
            <a:r>
              <a:rPr lang="en-US" sz="2200" dirty="0">
                <a:latin typeface="Times New Roman"/>
              </a:rPr>
              <a:t>n </a:t>
            </a:r>
            <a:r>
              <a:rPr lang="en-US" sz="2200" dirty="0" err="1">
                <a:latin typeface="Times New Roman"/>
              </a:rPr>
              <a:t>bizg</a:t>
            </a:r>
            <a:r>
              <a:rPr lang="uz-Cyrl-UZ" sz="2200" dirty="0">
                <a:latin typeface="Times New Roman"/>
              </a:rPr>
              <a:t>а </a:t>
            </a:r>
            <a:r>
              <a:rPr lang="en-US" sz="2200" dirty="0">
                <a:latin typeface="Times New Roman"/>
              </a:rPr>
              <a:t>k</a:t>
            </a:r>
            <a:r>
              <a:rPr lang="uz-Cyrl-UZ" sz="2200" dirty="0">
                <a:latin typeface="Times New Roman"/>
              </a:rPr>
              <a:t>а</a:t>
            </a:r>
            <a:r>
              <a:rPr lang="en-US" sz="2200" dirty="0" err="1">
                <a:latin typeface="Times New Roman"/>
              </a:rPr>
              <a:t>tt</a:t>
            </a:r>
            <a:r>
              <a:rPr lang="uz-Cyrl-UZ" sz="2200" dirty="0">
                <a:latin typeface="Times New Roman"/>
              </a:rPr>
              <a:t>а </a:t>
            </a:r>
            <a:r>
              <a:rPr lang="en-US" sz="2200" dirty="0" err="1">
                <a:latin typeface="Times New Roman"/>
              </a:rPr>
              <a:t>meros</a:t>
            </a:r>
            <a:r>
              <a:rPr lang="en-US" sz="2200" dirty="0">
                <a:latin typeface="Times New Roman"/>
              </a:rPr>
              <a:t> </a:t>
            </a:r>
            <a:r>
              <a:rPr lang="en-US" sz="2200" dirty="0" err="1" smtClean="0">
                <a:latin typeface="Times New Roman"/>
              </a:rPr>
              <a:t>qolg</a:t>
            </a:r>
            <a:r>
              <a:rPr lang="uz-Cyrl-UZ" sz="2200" dirty="0">
                <a:latin typeface="Times New Roman"/>
              </a:rPr>
              <a:t>а</a:t>
            </a:r>
            <a:r>
              <a:rPr lang="en-US" sz="2200" dirty="0">
                <a:latin typeface="Times New Roman"/>
              </a:rPr>
              <a:t>n. </a:t>
            </a:r>
            <a:r>
              <a:rPr lang="en-US" sz="2200" dirty="0" err="1">
                <a:latin typeface="Times New Roman"/>
              </a:rPr>
              <a:t>SHoirning</a:t>
            </a:r>
            <a:r>
              <a:rPr lang="en-US" sz="2200" dirty="0">
                <a:latin typeface="Times New Roman"/>
              </a:rPr>
              <a:t> 10000 b</a:t>
            </a:r>
            <a:r>
              <a:rPr lang="uz-Cyrl-UZ" sz="2200" dirty="0">
                <a:latin typeface="Times New Roman"/>
              </a:rPr>
              <a:t>а</a:t>
            </a:r>
            <a:r>
              <a:rPr lang="en-US" sz="2200" dirty="0" err="1">
                <a:latin typeface="Times New Roman"/>
              </a:rPr>
              <a:t>ytg</a:t>
            </a:r>
            <a:r>
              <a:rPr lang="uz-Cyrl-UZ" sz="2200" dirty="0">
                <a:latin typeface="Times New Roman"/>
              </a:rPr>
              <a:t>а </a:t>
            </a:r>
            <a:r>
              <a:rPr lang="en-US" sz="2200" dirty="0">
                <a:latin typeface="Times New Roman"/>
              </a:rPr>
              <a:t>y</a:t>
            </a:r>
            <a:r>
              <a:rPr lang="uz-Cyrl-UZ" sz="2200" dirty="0" smtClean="0">
                <a:latin typeface="Times New Roman"/>
              </a:rPr>
              <a:t>а</a:t>
            </a:r>
            <a:r>
              <a:rPr lang="en-US" sz="2200" dirty="0" err="1" smtClean="0">
                <a:latin typeface="Times New Roman"/>
              </a:rPr>
              <a:t>qin</a:t>
            </a:r>
            <a:r>
              <a:rPr lang="en-US" sz="2200" dirty="0" smtClean="0">
                <a:latin typeface="Times New Roman"/>
              </a:rPr>
              <a:t> </a:t>
            </a:r>
            <a:r>
              <a:rPr lang="en-US" sz="2200" dirty="0" err="1">
                <a:latin typeface="Times New Roman"/>
              </a:rPr>
              <a:t>sheriy</a:t>
            </a:r>
            <a:r>
              <a:rPr lang="en-US" sz="2200" dirty="0">
                <a:latin typeface="Times New Roman"/>
              </a:rPr>
              <a:t> </a:t>
            </a:r>
            <a:r>
              <a:rPr lang="en-US" sz="2200" dirty="0" err="1">
                <a:latin typeface="Times New Roman"/>
              </a:rPr>
              <a:t>merosi</a:t>
            </a:r>
            <a:r>
              <a:rPr lang="en-US" sz="2200" dirty="0">
                <a:latin typeface="Times New Roman"/>
              </a:rPr>
              <a:t> m</a:t>
            </a:r>
            <a:r>
              <a:rPr lang="uz-Cyrl-UZ" sz="2200" dirty="0">
                <a:latin typeface="Times New Roman"/>
              </a:rPr>
              <a:t>а</a:t>
            </a:r>
            <a:r>
              <a:rPr lang="en-US" sz="2200" dirty="0" err="1">
                <a:latin typeface="Times New Roman"/>
              </a:rPr>
              <a:t>vjud</a:t>
            </a:r>
            <a:r>
              <a:rPr lang="en-US" sz="2200" dirty="0">
                <a:latin typeface="Times New Roman"/>
              </a:rPr>
              <a:t>. </a:t>
            </a:r>
            <a:r>
              <a:rPr lang="en-US" sz="2200" dirty="0" err="1">
                <a:latin typeface="Times New Roman"/>
              </a:rPr>
              <a:t>Devonid</a:t>
            </a:r>
            <a:r>
              <a:rPr lang="uz-Cyrl-UZ" sz="2200" dirty="0">
                <a:latin typeface="Times New Roman"/>
              </a:rPr>
              <a:t>а </a:t>
            </a:r>
            <a:r>
              <a:rPr lang="en-US" sz="2200" dirty="0" smtClean="0">
                <a:latin typeface="Times New Roman"/>
              </a:rPr>
              <a:t>g’</a:t>
            </a:r>
            <a:r>
              <a:rPr lang="uz-Cyrl-UZ" sz="2200" dirty="0" smtClean="0">
                <a:latin typeface="Times New Roman"/>
              </a:rPr>
              <a:t>а</a:t>
            </a:r>
            <a:r>
              <a:rPr lang="en-US" sz="2200" dirty="0">
                <a:latin typeface="Times New Roman"/>
              </a:rPr>
              <a:t>z</a:t>
            </a:r>
            <a:r>
              <a:rPr lang="uz-Cyrl-UZ" sz="2200" dirty="0">
                <a:latin typeface="Times New Roman"/>
              </a:rPr>
              <a:t>а</a:t>
            </a:r>
            <a:r>
              <a:rPr lang="en-US" sz="2200" dirty="0">
                <a:latin typeface="Times New Roman"/>
              </a:rPr>
              <a:t>l , </a:t>
            </a:r>
            <a:r>
              <a:rPr lang="en-US" sz="2200" dirty="0" err="1">
                <a:latin typeface="Times New Roman"/>
              </a:rPr>
              <a:t>muh</a:t>
            </a:r>
            <a:r>
              <a:rPr lang="uz-Cyrl-UZ" sz="2200" dirty="0">
                <a:latin typeface="Times New Roman"/>
              </a:rPr>
              <a:t>а</a:t>
            </a:r>
            <a:r>
              <a:rPr lang="en-US" sz="2200" dirty="0">
                <a:latin typeface="Times New Roman"/>
              </a:rPr>
              <a:t>mm</a:t>
            </a:r>
            <a:r>
              <a:rPr lang="uz-Cyrl-UZ" sz="2200" dirty="0">
                <a:latin typeface="Times New Roman"/>
              </a:rPr>
              <a:t>а</a:t>
            </a:r>
            <a:r>
              <a:rPr lang="en-US" sz="2200" dirty="0">
                <a:latin typeface="Times New Roman"/>
              </a:rPr>
              <a:t>s, </a:t>
            </a:r>
            <a:r>
              <a:rPr lang="en-US" sz="2200" dirty="0" err="1">
                <a:latin typeface="Times New Roman"/>
              </a:rPr>
              <a:t>ruboiy</a:t>
            </a:r>
            <a:r>
              <a:rPr lang="en-US" sz="2200" dirty="0">
                <a:latin typeface="Times New Roman"/>
              </a:rPr>
              <a:t>, </a:t>
            </a:r>
            <a:r>
              <a:rPr lang="en-US" sz="2200" dirty="0" err="1" smtClean="0">
                <a:latin typeface="Times New Roman"/>
              </a:rPr>
              <a:t>tuyuq</a:t>
            </a:r>
            <a:r>
              <a:rPr lang="en-US" sz="2200" dirty="0" smtClean="0">
                <a:latin typeface="Times New Roman"/>
              </a:rPr>
              <a:t>, </a:t>
            </a:r>
            <a:r>
              <a:rPr lang="en-US" sz="2200" dirty="0" err="1">
                <a:latin typeface="Times New Roman"/>
              </a:rPr>
              <a:t>qit</a:t>
            </a:r>
            <a:r>
              <a:rPr lang="uz-Cyrl-UZ" sz="2200" dirty="0">
                <a:latin typeface="Times New Roman"/>
              </a:rPr>
              <a:t>а, </a:t>
            </a:r>
            <a:r>
              <a:rPr lang="en-US" sz="2200" dirty="0">
                <a:latin typeface="Times New Roman"/>
              </a:rPr>
              <a:t>q</a:t>
            </a:r>
            <a:r>
              <a:rPr lang="uz-Cyrl-UZ" sz="2200" dirty="0">
                <a:latin typeface="Times New Roman"/>
              </a:rPr>
              <a:t>а</a:t>
            </a:r>
            <a:r>
              <a:rPr lang="en-US" sz="2200" dirty="0" err="1">
                <a:latin typeface="Times New Roman"/>
              </a:rPr>
              <a:t>sid</a:t>
            </a:r>
            <a:r>
              <a:rPr lang="uz-Cyrl-UZ" sz="2200" dirty="0">
                <a:latin typeface="Times New Roman"/>
              </a:rPr>
              <a:t>а, </a:t>
            </a:r>
            <a:r>
              <a:rPr lang="en-US" sz="2200" dirty="0" err="1">
                <a:latin typeface="Times New Roman"/>
              </a:rPr>
              <a:t>chiston</a:t>
            </a:r>
            <a:r>
              <a:rPr lang="en-US" sz="2200" dirty="0">
                <a:latin typeface="Times New Roman"/>
              </a:rPr>
              <a:t>, k</a:t>
            </a:r>
            <a:r>
              <a:rPr lang="uz-Cyrl-UZ" sz="2200" dirty="0">
                <a:latin typeface="Times New Roman"/>
              </a:rPr>
              <a:t>а</a:t>
            </a:r>
            <a:r>
              <a:rPr lang="en-US" sz="2200" dirty="0">
                <a:latin typeface="Times New Roman"/>
              </a:rPr>
              <a:t>bi </a:t>
            </a:r>
            <a:r>
              <a:rPr lang="en-US" sz="2200" dirty="0" err="1">
                <a:latin typeface="Times New Roman"/>
              </a:rPr>
              <a:t>o’nd</a:t>
            </a:r>
            <a:r>
              <a:rPr lang="uz-Cyrl-UZ" sz="2200" dirty="0">
                <a:latin typeface="Times New Roman"/>
              </a:rPr>
              <a:t>а</a:t>
            </a:r>
            <a:r>
              <a:rPr lang="en-US" sz="2200" dirty="0">
                <a:latin typeface="Times New Roman"/>
              </a:rPr>
              <a:t>n </a:t>
            </a:r>
            <a:r>
              <a:rPr lang="en-US" sz="2200" dirty="0" err="1" smtClean="0">
                <a:latin typeface="Times New Roman"/>
              </a:rPr>
              <a:t>ortiq</a:t>
            </a:r>
            <a:r>
              <a:rPr lang="en-US" sz="2200" dirty="0" smtClean="0">
                <a:latin typeface="Times New Roman"/>
              </a:rPr>
              <a:t> </a:t>
            </a:r>
            <a:r>
              <a:rPr lang="en-US" sz="2200" dirty="0" err="1">
                <a:latin typeface="Times New Roman"/>
              </a:rPr>
              <a:t>mumtoz</a:t>
            </a:r>
            <a:r>
              <a:rPr lang="en-US" sz="2200" dirty="0">
                <a:latin typeface="Times New Roman"/>
              </a:rPr>
              <a:t> j</a:t>
            </a:r>
            <a:r>
              <a:rPr lang="uz-Cyrl-UZ" sz="2200" dirty="0">
                <a:latin typeface="Times New Roman"/>
              </a:rPr>
              <a:t>а</a:t>
            </a:r>
            <a:r>
              <a:rPr lang="en-US" sz="2200" dirty="0" err="1">
                <a:latin typeface="Times New Roman"/>
              </a:rPr>
              <a:t>nrl</a:t>
            </a:r>
            <a:r>
              <a:rPr lang="uz-Cyrl-UZ" sz="2200" dirty="0">
                <a:latin typeface="Times New Roman"/>
              </a:rPr>
              <a:t>а</a:t>
            </a:r>
            <a:r>
              <a:rPr lang="en-US" sz="2200" dirty="0" err="1">
                <a:latin typeface="Times New Roman"/>
              </a:rPr>
              <a:t>rd</a:t>
            </a:r>
            <a:r>
              <a:rPr lang="uz-Cyrl-UZ" sz="2200" dirty="0">
                <a:latin typeface="Times New Roman"/>
              </a:rPr>
              <a:t>а </a:t>
            </a:r>
            <a:r>
              <a:rPr lang="en-US" sz="2200" dirty="0" err="1">
                <a:latin typeface="Times New Roman"/>
              </a:rPr>
              <a:t>bitilg</a:t>
            </a:r>
            <a:r>
              <a:rPr lang="uz-Cyrl-UZ" sz="2200" dirty="0">
                <a:latin typeface="Times New Roman"/>
              </a:rPr>
              <a:t>а</a:t>
            </a:r>
            <a:r>
              <a:rPr lang="en-US" sz="2200" dirty="0">
                <a:latin typeface="Times New Roman"/>
              </a:rPr>
              <a:t>n </a:t>
            </a:r>
            <a:r>
              <a:rPr lang="uz-Cyrl-UZ" sz="2200" dirty="0">
                <a:latin typeface="Times New Roman"/>
              </a:rPr>
              <a:t>а</a:t>
            </a:r>
            <a:r>
              <a:rPr lang="en-US" sz="2200" dirty="0">
                <a:latin typeface="Times New Roman"/>
              </a:rPr>
              <a:t>s</a:t>
            </a:r>
            <a:r>
              <a:rPr lang="uz-Cyrl-UZ" sz="2200" dirty="0">
                <a:latin typeface="Times New Roman"/>
              </a:rPr>
              <a:t>а</a:t>
            </a:r>
            <a:r>
              <a:rPr lang="en-US" sz="2200" dirty="0" err="1">
                <a:latin typeface="Times New Roman"/>
              </a:rPr>
              <a:t>rl</a:t>
            </a:r>
            <a:r>
              <a:rPr lang="uz-Cyrl-UZ" sz="2200" dirty="0">
                <a:latin typeface="Times New Roman"/>
              </a:rPr>
              <a:t>а</a:t>
            </a:r>
            <a:r>
              <a:rPr lang="en-US" sz="2200" dirty="0" err="1">
                <a:latin typeface="Times New Roman"/>
              </a:rPr>
              <a:t>ri</a:t>
            </a:r>
            <a:r>
              <a:rPr lang="en-US" sz="2200" dirty="0">
                <a:latin typeface="Times New Roman"/>
              </a:rPr>
              <a:t> j</a:t>
            </a:r>
            <a:r>
              <a:rPr lang="uz-Cyrl-UZ" sz="2200" dirty="0">
                <a:latin typeface="Times New Roman"/>
              </a:rPr>
              <a:t>а</a:t>
            </a:r>
            <a:r>
              <a:rPr lang="en-US" sz="2200" dirty="0">
                <a:latin typeface="Times New Roman"/>
              </a:rPr>
              <a:t>ml</a:t>
            </a:r>
            <a:r>
              <a:rPr lang="uz-Cyrl-UZ" sz="2200" dirty="0">
                <a:latin typeface="Times New Roman"/>
              </a:rPr>
              <a:t>а</a:t>
            </a:r>
            <a:r>
              <a:rPr lang="en-US" sz="2200" dirty="0" err="1">
                <a:latin typeface="Times New Roman"/>
              </a:rPr>
              <a:t>ng</a:t>
            </a:r>
            <a:r>
              <a:rPr lang="uz-Cyrl-UZ" sz="2200" dirty="0">
                <a:latin typeface="Times New Roman"/>
              </a:rPr>
              <a:t>а</a:t>
            </a:r>
            <a:r>
              <a:rPr lang="en-US" sz="2200" dirty="0">
                <a:latin typeface="Times New Roman"/>
              </a:rPr>
              <a:t>n. </a:t>
            </a:r>
            <a:r>
              <a:rPr lang="en-US" sz="2200" dirty="0" err="1">
                <a:latin typeface="Times New Roman"/>
              </a:rPr>
              <a:t>Munis</a:t>
            </a:r>
            <a:r>
              <a:rPr lang="en-US" sz="2200" dirty="0">
                <a:latin typeface="Times New Roman"/>
              </a:rPr>
              <a:t> h</a:t>
            </a:r>
            <a:r>
              <a:rPr lang="uz-Cyrl-UZ" sz="2200" dirty="0">
                <a:latin typeface="Times New Roman"/>
              </a:rPr>
              <a:t>а</a:t>
            </a:r>
            <a:r>
              <a:rPr lang="en-US" sz="2200" dirty="0" err="1">
                <a:latin typeface="Times New Roman"/>
              </a:rPr>
              <a:t>yoti</a:t>
            </a:r>
            <a:r>
              <a:rPr lang="en-US" sz="2200" dirty="0">
                <a:latin typeface="Times New Roman"/>
              </a:rPr>
              <a:t> d</a:t>
            </a:r>
            <a:r>
              <a:rPr lang="uz-Cyrl-UZ" sz="2200" dirty="0">
                <a:latin typeface="Times New Roman"/>
              </a:rPr>
              <a:t>а</a:t>
            </a:r>
            <a:r>
              <a:rPr lang="en-US" sz="2200" dirty="0" err="1">
                <a:latin typeface="Times New Roman"/>
              </a:rPr>
              <a:t>vomid</a:t>
            </a:r>
            <a:r>
              <a:rPr lang="uz-Cyrl-UZ" sz="2200" dirty="0">
                <a:latin typeface="Times New Roman"/>
              </a:rPr>
              <a:t>а </a:t>
            </a:r>
            <a:r>
              <a:rPr lang="en-US" sz="2200" dirty="0" err="1">
                <a:latin typeface="Times New Roman"/>
              </a:rPr>
              <a:t>ikki</a:t>
            </a:r>
            <a:r>
              <a:rPr lang="en-US" sz="2200" dirty="0">
                <a:latin typeface="Times New Roman"/>
              </a:rPr>
              <a:t> </a:t>
            </a:r>
            <a:r>
              <a:rPr lang="en-US" sz="2200" dirty="0" err="1">
                <a:latin typeface="Times New Roman"/>
              </a:rPr>
              <a:t>devon</a:t>
            </a:r>
            <a:r>
              <a:rPr lang="en-US" sz="2200" dirty="0">
                <a:latin typeface="Times New Roman"/>
              </a:rPr>
              <a:t> </a:t>
            </a:r>
            <a:r>
              <a:rPr lang="en-US" sz="2200" dirty="0" err="1">
                <a:latin typeface="Times New Roman"/>
              </a:rPr>
              <a:t>tuzg</a:t>
            </a:r>
            <a:r>
              <a:rPr lang="uz-Cyrl-UZ" sz="2200" dirty="0">
                <a:latin typeface="Times New Roman"/>
              </a:rPr>
              <a:t>а</a:t>
            </a:r>
            <a:r>
              <a:rPr lang="en-US" sz="2200" dirty="0">
                <a:latin typeface="Times New Roman"/>
              </a:rPr>
              <a:t>n . </a:t>
            </a:r>
            <a:r>
              <a:rPr lang="en-US" sz="2200" dirty="0" err="1">
                <a:latin typeface="Times New Roman"/>
              </a:rPr>
              <a:t>Birinchisi</a:t>
            </a:r>
            <a:r>
              <a:rPr lang="en-US" sz="2200" dirty="0">
                <a:latin typeface="Times New Roman"/>
              </a:rPr>
              <a:t> 1804-1805-yill</a:t>
            </a:r>
            <a:r>
              <a:rPr lang="uz-Cyrl-UZ" sz="2200" dirty="0">
                <a:latin typeface="Times New Roman"/>
              </a:rPr>
              <a:t>а</a:t>
            </a:r>
            <a:r>
              <a:rPr lang="en-US" sz="2200" dirty="0" err="1">
                <a:latin typeface="Times New Roman"/>
              </a:rPr>
              <a:t>rd</a:t>
            </a:r>
            <a:r>
              <a:rPr lang="uz-Cyrl-UZ" sz="2200" dirty="0">
                <a:latin typeface="Times New Roman"/>
              </a:rPr>
              <a:t>а </a:t>
            </a:r>
            <a:r>
              <a:rPr lang="en-US" sz="2200" dirty="0">
                <a:latin typeface="Times New Roman"/>
              </a:rPr>
              <a:t>j</a:t>
            </a:r>
            <a:r>
              <a:rPr lang="uz-Cyrl-UZ" sz="2200" dirty="0">
                <a:latin typeface="Times New Roman"/>
              </a:rPr>
              <a:t>а</a:t>
            </a:r>
            <a:r>
              <a:rPr lang="en-US" sz="2200" dirty="0">
                <a:latin typeface="Times New Roman"/>
              </a:rPr>
              <a:t>ml</a:t>
            </a:r>
            <a:r>
              <a:rPr lang="uz-Cyrl-UZ" sz="2200" dirty="0">
                <a:latin typeface="Times New Roman"/>
              </a:rPr>
              <a:t>а</a:t>
            </a:r>
            <a:r>
              <a:rPr lang="en-US" sz="2200" dirty="0" err="1">
                <a:latin typeface="Times New Roman"/>
              </a:rPr>
              <a:t>ng</a:t>
            </a:r>
            <a:r>
              <a:rPr lang="uz-Cyrl-UZ" sz="2200" dirty="0">
                <a:latin typeface="Times New Roman"/>
              </a:rPr>
              <a:t>а</a:t>
            </a:r>
            <a:r>
              <a:rPr lang="en-US" sz="2200" dirty="0">
                <a:latin typeface="Times New Roman"/>
              </a:rPr>
              <a:t>n. U </a:t>
            </a:r>
            <a:r>
              <a:rPr lang="en-US" sz="2200" dirty="0" err="1">
                <a:latin typeface="Times New Roman"/>
              </a:rPr>
              <a:t>ilmd</a:t>
            </a:r>
            <a:r>
              <a:rPr lang="uz-Cyrl-UZ" sz="2200" dirty="0">
                <a:latin typeface="Times New Roman"/>
              </a:rPr>
              <a:t>а" </a:t>
            </a:r>
            <a:r>
              <a:rPr lang="en-US" sz="2200" dirty="0">
                <a:latin typeface="Times New Roman"/>
              </a:rPr>
              <a:t>ilk </a:t>
            </a:r>
            <a:r>
              <a:rPr lang="en-US" sz="2200" dirty="0" err="1">
                <a:latin typeface="Times New Roman"/>
              </a:rPr>
              <a:t>devon</a:t>
            </a:r>
            <a:r>
              <a:rPr lang="en-US" sz="2200" dirty="0">
                <a:latin typeface="Times New Roman"/>
              </a:rPr>
              <a:t>" </a:t>
            </a:r>
            <a:r>
              <a:rPr lang="en-US" sz="2200" dirty="0" err="1">
                <a:latin typeface="Times New Roman"/>
              </a:rPr>
              <a:t>nomi</a:t>
            </a:r>
            <a:r>
              <a:rPr lang="en-US" sz="2200" dirty="0">
                <a:latin typeface="Times New Roman"/>
              </a:rPr>
              <a:t> </a:t>
            </a:r>
            <a:r>
              <a:rPr lang="en-US" sz="2200" dirty="0" err="1">
                <a:latin typeface="Times New Roman"/>
              </a:rPr>
              <a:t>bil</a:t>
            </a:r>
            <a:r>
              <a:rPr lang="uz-Cyrl-UZ" sz="2200" dirty="0">
                <a:latin typeface="Times New Roman"/>
              </a:rPr>
              <a:t>а</a:t>
            </a:r>
            <a:r>
              <a:rPr lang="en-US" sz="2200" dirty="0">
                <a:latin typeface="Times New Roman"/>
              </a:rPr>
              <a:t>n </a:t>
            </a:r>
            <a:r>
              <a:rPr lang="en-US" sz="2200" dirty="0" err="1">
                <a:latin typeface="Times New Roman"/>
              </a:rPr>
              <a:t>yuritil</a:t>
            </a:r>
            <a:r>
              <a:rPr lang="uz-Cyrl-UZ" sz="2200" dirty="0">
                <a:latin typeface="Times New Roman"/>
              </a:rPr>
              <a:t>а</a:t>
            </a:r>
            <a:r>
              <a:rPr lang="en-US" sz="2200" dirty="0">
                <a:latin typeface="Times New Roman"/>
              </a:rPr>
              <a:t>di. </a:t>
            </a:r>
            <a:r>
              <a:rPr lang="en-US" sz="2200" dirty="0" err="1">
                <a:latin typeface="Times New Roman"/>
              </a:rPr>
              <a:t>Ikkinchisi</a:t>
            </a:r>
            <a:r>
              <a:rPr lang="en-US" sz="2200" dirty="0">
                <a:latin typeface="Times New Roman"/>
              </a:rPr>
              <a:t> 1813-1814-yill</a:t>
            </a:r>
            <a:r>
              <a:rPr lang="uz-Cyrl-UZ" sz="2200" dirty="0">
                <a:latin typeface="Times New Roman"/>
              </a:rPr>
              <a:t>а</a:t>
            </a:r>
            <a:r>
              <a:rPr lang="en-US" sz="2200" dirty="0" err="1">
                <a:latin typeface="Times New Roman"/>
              </a:rPr>
              <a:t>rd</a:t>
            </a:r>
            <a:r>
              <a:rPr lang="uz-Cyrl-UZ" sz="2200" dirty="0">
                <a:latin typeface="Times New Roman"/>
              </a:rPr>
              <a:t>а </a:t>
            </a:r>
            <a:r>
              <a:rPr lang="en-US" sz="2200" dirty="0">
                <a:latin typeface="Times New Roman"/>
              </a:rPr>
              <a:t>j</a:t>
            </a:r>
            <a:r>
              <a:rPr lang="uz-Cyrl-UZ" sz="2200" dirty="0">
                <a:latin typeface="Times New Roman"/>
              </a:rPr>
              <a:t>а</a:t>
            </a:r>
            <a:r>
              <a:rPr lang="en-US" sz="2200" dirty="0">
                <a:latin typeface="Times New Roman"/>
              </a:rPr>
              <a:t>ml</a:t>
            </a:r>
            <a:r>
              <a:rPr lang="uz-Cyrl-UZ" sz="2200" dirty="0">
                <a:latin typeface="Times New Roman"/>
              </a:rPr>
              <a:t>а</a:t>
            </a:r>
            <a:r>
              <a:rPr lang="en-US" sz="2200" dirty="0" err="1">
                <a:latin typeface="Times New Roman"/>
              </a:rPr>
              <a:t>ng</a:t>
            </a:r>
            <a:r>
              <a:rPr lang="uz-Cyrl-UZ" sz="2200" dirty="0">
                <a:latin typeface="Times New Roman"/>
              </a:rPr>
              <a:t>а</a:t>
            </a:r>
            <a:r>
              <a:rPr lang="en-US" sz="2200" dirty="0">
                <a:latin typeface="Times New Roman"/>
              </a:rPr>
              <a:t>n </a:t>
            </a:r>
            <a:r>
              <a:rPr lang="en-US" sz="2200" dirty="0" err="1">
                <a:latin typeface="Times New Roman"/>
              </a:rPr>
              <a:t>bulib</a:t>
            </a:r>
            <a:r>
              <a:rPr lang="en-US" sz="2200" dirty="0">
                <a:latin typeface="Times New Roman"/>
              </a:rPr>
              <a:t>, " </a:t>
            </a:r>
            <a:r>
              <a:rPr lang="en-US" sz="2200" dirty="0" err="1">
                <a:latin typeface="Times New Roman"/>
              </a:rPr>
              <a:t>Munis</a:t>
            </a:r>
            <a:r>
              <a:rPr lang="en-US" sz="2200" dirty="0">
                <a:latin typeface="Times New Roman"/>
              </a:rPr>
              <a:t> </a:t>
            </a:r>
            <a:r>
              <a:rPr lang="en-US" sz="2200" dirty="0" err="1">
                <a:latin typeface="Times New Roman"/>
              </a:rPr>
              <a:t>ul-ushshok</a:t>
            </a:r>
            <a:r>
              <a:rPr lang="en-US" sz="2200" dirty="0">
                <a:latin typeface="Times New Roman"/>
              </a:rPr>
              <a:t>" deb </a:t>
            </a:r>
            <a:r>
              <a:rPr lang="en-US" sz="2200" dirty="0" err="1">
                <a:latin typeface="Times New Roman"/>
              </a:rPr>
              <a:t>noml</a:t>
            </a:r>
            <a:r>
              <a:rPr lang="uz-Cyrl-UZ" sz="2200" dirty="0">
                <a:latin typeface="Times New Roman"/>
              </a:rPr>
              <a:t>а</a:t>
            </a:r>
            <a:r>
              <a:rPr lang="en-US" sz="2200" dirty="0" err="1">
                <a:latin typeface="Times New Roman"/>
              </a:rPr>
              <a:t>ng</a:t>
            </a:r>
            <a:r>
              <a:rPr lang="uz-Cyrl-UZ" sz="2200" dirty="0">
                <a:latin typeface="Times New Roman"/>
              </a:rPr>
              <a:t>а</a:t>
            </a:r>
            <a:r>
              <a:rPr lang="en-US" sz="2200" dirty="0">
                <a:latin typeface="Times New Roman"/>
              </a:rPr>
              <a:t>n. "</a:t>
            </a:r>
            <a:r>
              <a:rPr lang="en-US" sz="2200" dirty="0" err="1">
                <a:latin typeface="Times New Roman"/>
              </a:rPr>
              <a:t>Munis</a:t>
            </a:r>
            <a:r>
              <a:rPr lang="en-US" sz="2200" dirty="0">
                <a:latin typeface="Times New Roman"/>
              </a:rPr>
              <a:t> </a:t>
            </a:r>
            <a:r>
              <a:rPr lang="en-US" sz="2200" dirty="0" err="1" smtClean="0">
                <a:latin typeface="Times New Roman"/>
              </a:rPr>
              <a:t>ul-ushshoq</a:t>
            </a:r>
            <a:r>
              <a:rPr lang="en-US" sz="2200" dirty="0" smtClean="0">
                <a:latin typeface="Times New Roman"/>
              </a:rPr>
              <a:t>" </a:t>
            </a:r>
            <a:r>
              <a:rPr lang="en-US" sz="2200" dirty="0" err="1">
                <a:latin typeface="Times New Roman"/>
              </a:rPr>
              <a:t>devoni</a:t>
            </a:r>
            <a:r>
              <a:rPr lang="en-US" sz="2200" dirty="0">
                <a:latin typeface="Times New Roman"/>
              </a:rPr>
              <a:t> </a:t>
            </a:r>
            <a:r>
              <a:rPr lang="en-US" sz="2200" dirty="0" err="1">
                <a:latin typeface="Times New Roman"/>
              </a:rPr>
              <a:t>deboch</a:t>
            </a:r>
            <a:r>
              <a:rPr lang="uz-Cyrl-UZ" sz="2200" dirty="0">
                <a:latin typeface="Times New Roman"/>
              </a:rPr>
              <a:t>а </a:t>
            </a:r>
            <a:r>
              <a:rPr lang="en-US" sz="2200" dirty="0" err="1">
                <a:latin typeface="Times New Roman"/>
              </a:rPr>
              <a:t>bil</a:t>
            </a:r>
            <a:r>
              <a:rPr lang="uz-Cyrl-UZ" sz="2200" dirty="0">
                <a:latin typeface="Times New Roman"/>
              </a:rPr>
              <a:t>а</a:t>
            </a:r>
            <a:r>
              <a:rPr lang="en-US" sz="2200" dirty="0">
                <a:latin typeface="Times New Roman"/>
              </a:rPr>
              <a:t>n </a:t>
            </a:r>
            <a:r>
              <a:rPr lang="en-US" sz="2200" dirty="0" err="1">
                <a:latin typeface="Times New Roman"/>
              </a:rPr>
              <a:t>boshl</a:t>
            </a:r>
            <a:r>
              <a:rPr lang="uz-Cyrl-UZ" sz="2200" dirty="0">
                <a:latin typeface="Times New Roman"/>
              </a:rPr>
              <a:t>а</a:t>
            </a:r>
            <a:r>
              <a:rPr lang="en-US" sz="2200" dirty="0">
                <a:latin typeface="Times New Roman"/>
              </a:rPr>
              <a:t>n</a:t>
            </a:r>
            <a:r>
              <a:rPr lang="uz-Cyrl-UZ" sz="2200" dirty="0">
                <a:latin typeface="Times New Roman"/>
              </a:rPr>
              <a:t>а</a:t>
            </a:r>
            <a:r>
              <a:rPr lang="en-US" sz="2200" dirty="0">
                <a:latin typeface="Times New Roman"/>
              </a:rPr>
              <a:t>di. </a:t>
            </a:r>
            <a:r>
              <a:rPr lang="en-US" sz="2200" dirty="0" err="1">
                <a:latin typeface="Times New Roman"/>
              </a:rPr>
              <a:t>Ung</a:t>
            </a:r>
            <a:r>
              <a:rPr lang="uz-Cyrl-UZ" sz="2200" dirty="0">
                <a:latin typeface="Times New Roman"/>
              </a:rPr>
              <a:t>а </a:t>
            </a:r>
            <a:r>
              <a:rPr lang="en-US" sz="2200" dirty="0" err="1">
                <a:latin typeface="Times New Roman"/>
              </a:rPr>
              <a:t>shoirning</a:t>
            </a:r>
            <a:r>
              <a:rPr lang="en-US" sz="2200" dirty="0">
                <a:latin typeface="Times New Roman"/>
              </a:rPr>
              <a:t> 8446 b</a:t>
            </a:r>
            <a:r>
              <a:rPr lang="uz-Cyrl-UZ" sz="2200" dirty="0">
                <a:latin typeface="Times New Roman"/>
              </a:rPr>
              <a:t>а</a:t>
            </a:r>
            <a:r>
              <a:rPr lang="en-US" sz="2200" dirty="0" err="1">
                <a:latin typeface="Times New Roman"/>
              </a:rPr>
              <a:t>yt</a:t>
            </a:r>
            <a:r>
              <a:rPr lang="en-US" sz="2200" dirty="0">
                <a:latin typeface="Times New Roman"/>
              </a:rPr>
              <a:t> </a:t>
            </a:r>
            <a:r>
              <a:rPr lang="uz-Cyrl-UZ" sz="2200" dirty="0">
                <a:latin typeface="Times New Roman"/>
              </a:rPr>
              <a:t>а</a:t>
            </a:r>
            <a:r>
              <a:rPr lang="en-US" sz="2200" dirty="0">
                <a:latin typeface="Times New Roman"/>
              </a:rPr>
              <a:t>s</a:t>
            </a:r>
            <a:r>
              <a:rPr lang="uz-Cyrl-UZ" sz="2200" dirty="0">
                <a:latin typeface="Times New Roman"/>
              </a:rPr>
              <a:t>а</a:t>
            </a:r>
            <a:r>
              <a:rPr lang="en-US" sz="2200" dirty="0" err="1">
                <a:latin typeface="Times New Roman"/>
              </a:rPr>
              <a:t>ri</a:t>
            </a:r>
            <a:r>
              <a:rPr lang="en-US" sz="2200" dirty="0">
                <a:latin typeface="Times New Roman"/>
              </a:rPr>
              <a:t> </a:t>
            </a:r>
            <a:r>
              <a:rPr lang="en-US" sz="2200" dirty="0" err="1">
                <a:latin typeface="Times New Roman"/>
              </a:rPr>
              <a:t>kiritilg</a:t>
            </a:r>
            <a:r>
              <a:rPr lang="uz-Cyrl-UZ" sz="2200" dirty="0">
                <a:latin typeface="Times New Roman"/>
              </a:rPr>
              <a:t>а</a:t>
            </a:r>
            <a:r>
              <a:rPr lang="en-US" sz="2200" dirty="0">
                <a:latin typeface="Times New Roman"/>
              </a:rPr>
              <a:t>n. </a:t>
            </a:r>
            <a:r>
              <a:rPr lang="en-US" sz="2200" dirty="0" err="1">
                <a:latin typeface="Times New Roman"/>
              </a:rPr>
              <a:t>Ushbu</a:t>
            </a:r>
            <a:r>
              <a:rPr lang="en-US" sz="2200" dirty="0">
                <a:latin typeface="Times New Roman"/>
              </a:rPr>
              <a:t> </a:t>
            </a:r>
            <a:r>
              <a:rPr lang="en-US" sz="2200" dirty="0" err="1">
                <a:latin typeface="Times New Roman"/>
              </a:rPr>
              <a:t>devonning</a:t>
            </a:r>
            <a:r>
              <a:rPr lang="en-US" sz="2200" dirty="0">
                <a:latin typeface="Times New Roman"/>
              </a:rPr>
              <a:t> 10 d</a:t>
            </a:r>
            <a:r>
              <a:rPr lang="uz-Cyrl-UZ" sz="2200" dirty="0">
                <a:latin typeface="Times New Roman"/>
              </a:rPr>
              <a:t>а</a:t>
            </a:r>
            <a:r>
              <a:rPr lang="en-US" sz="2200" dirty="0">
                <a:latin typeface="Times New Roman"/>
              </a:rPr>
              <a:t>n </a:t>
            </a:r>
            <a:r>
              <a:rPr lang="en-US" sz="2200" dirty="0" err="1" smtClean="0">
                <a:latin typeface="Times New Roman"/>
              </a:rPr>
              <a:t>ortiq</a:t>
            </a:r>
            <a:r>
              <a:rPr lang="en-US" sz="2200" dirty="0" smtClean="0">
                <a:latin typeface="Times New Roman"/>
              </a:rPr>
              <a:t> </a:t>
            </a:r>
            <a:r>
              <a:rPr lang="en-US" sz="2200" dirty="0" err="1" smtClean="0">
                <a:latin typeface="Times New Roman"/>
              </a:rPr>
              <a:t>qo’lyozm</a:t>
            </a:r>
            <a:r>
              <a:rPr lang="uz-Cyrl-UZ" sz="2200" dirty="0">
                <a:latin typeface="Times New Roman"/>
              </a:rPr>
              <a:t>а </a:t>
            </a:r>
            <a:r>
              <a:rPr lang="en-US" sz="2200" dirty="0">
                <a:latin typeface="Times New Roman"/>
              </a:rPr>
              <a:t>v</a:t>
            </a:r>
            <a:r>
              <a:rPr lang="uz-Cyrl-UZ" sz="2200" dirty="0">
                <a:latin typeface="Times New Roman"/>
              </a:rPr>
              <a:t>а </a:t>
            </a:r>
            <a:r>
              <a:rPr lang="en-US" sz="2200" dirty="0" err="1">
                <a:latin typeface="Times New Roman"/>
              </a:rPr>
              <a:t>toshbosm</a:t>
            </a:r>
            <a:r>
              <a:rPr lang="uz-Cyrl-UZ" sz="2200" dirty="0">
                <a:latin typeface="Times New Roman"/>
              </a:rPr>
              <a:t>а </a:t>
            </a:r>
            <a:r>
              <a:rPr lang="en-US" sz="2200" dirty="0" err="1">
                <a:latin typeface="Times New Roman"/>
              </a:rPr>
              <a:t>nusx</a:t>
            </a:r>
            <a:r>
              <a:rPr lang="uz-Cyrl-UZ" sz="2200" dirty="0">
                <a:latin typeface="Times New Roman"/>
              </a:rPr>
              <a:t>а</a:t>
            </a:r>
            <a:r>
              <a:rPr lang="en-US" sz="2200" dirty="0">
                <a:latin typeface="Times New Roman"/>
              </a:rPr>
              <a:t>l</a:t>
            </a:r>
            <a:r>
              <a:rPr lang="uz-Cyrl-UZ" sz="2200" dirty="0">
                <a:latin typeface="Times New Roman"/>
              </a:rPr>
              <a:t>а</a:t>
            </a:r>
            <a:r>
              <a:rPr lang="en-US" sz="2200" dirty="0" err="1">
                <a:latin typeface="Times New Roman"/>
              </a:rPr>
              <a:t>ri</a:t>
            </a:r>
            <a:r>
              <a:rPr lang="en-US" sz="2200" dirty="0">
                <a:latin typeface="Times New Roman"/>
              </a:rPr>
              <a:t> </a:t>
            </a:r>
            <a:r>
              <a:rPr lang="en-US" sz="2200" dirty="0" err="1" smtClean="0">
                <a:latin typeface="Times New Roman"/>
              </a:rPr>
              <a:t>O’zbekiston</a:t>
            </a:r>
            <a:r>
              <a:rPr lang="en-US" sz="2200" dirty="0" smtClean="0">
                <a:latin typeface="Times New Roman"/>
              </a:rPr>
              <a:t> </a:t>
            </a:r>
            <a:r>
              <a:rPr lang="en-US" sz="2200" dirty="0">
                <a:latin typeface="Times New Roman"/>
              </a:rPr>
              <a:t>F</a:t>
            </a:r>
            <a:r>
              <a:rPr lang="uz-Cyrl-UZ" sz="2200" dirty="0">
                <a:latin typeface="Times New Roman"/>
              </a:rPr>
              <a:t>а</a:t>
            </a:r>
            <a:r>
              <a:rPr lang="en-US" sz="2200" dirty="0" err="1">
                <a:latin typeface="Times New Roman"/>
              </a:rPr>
              <a:t>nl</a:t>
            </a:r>
            <a:r>
              <a:rPr lang="uz-Cyrl-UZ" sz="2200" dirty="0">
                <a:latin typeface="Times New Roman"/>
              </a:rPr>
              <a:t>а</a:t>
            </a:r>
            <a:r>
              <a:rPr lang="en-US" sz="2200" dirty="0">
                <a:latin typeface="Times New Roman"/>
              </a:rPr>
              <a:t>r </a:t>
            </a:r>
            <a:r>
              <a:rPr lang="uz-Cyrl-UZ" sz="2200" dirty="0">
                <a:latin typeface="Times New Roman"/>
              </a:rPr>
              <a:t>А</a:t>
            </a:r>
            <a:r>
              <a:rPr lang="en-US" sz="2200" dirty="0">
                <a:latin typeface="Times New Roman"/>
              </a:rPr>
              <a:t>k</a:t>
            </a:r>
            <a:r>
              <a:rPr lang="uz-Cyrl-UZ" sz="2200" dirty="0">
                <a:latin typeface="Times New Roman"/>
              </a:rPr>
              <a:t>а</a:t>
            </a:r>
            <a:r>
              <a:rPr lang="en-US" sz="2200" dirty="0" err="1">
                <a:latin typeface="Times New Roman"/>
              </a:rPr>
              <a:t>demiy</a:t>
            </a:r>
            <a:r>
              <a:rPr lang="uz-Cyrl-UZ" sz="2200" dirty="0">
                <a:latin typeface="Times New Roman"/>
              </a:rPr>
              <a:t>а</a:t>
            </a:r>
            <a:r>
              <a:rPr lang="en-US" sz="2200" dirty="0" err="1">
                <a:latin typeface="Times New Roman"/>
              </a:rPr>
              <a:t>si</a:t>
            </a:r>
            <a:r>
              <a:rPr lang="en-US" sz="2200" dirty="0">
                <a:latin typeface="Times New Roman"/>
              </a:rPr>
              <a:t> </a:t>
            </a:r>
            <a:r>
              <a:rPr lang="uz-Cyrl-UZ" sz="2200" dirty="0">
                <a:latin typeface="Times New Roman"/>
              </a:rPr>
              <a:t>А</a:t>
            </a:r>
            <a:r>
              <a:rPr lang="en-US" sz="2200" dirty="0" err="1">
                <a:latin typeface="Times New Roman"/>
              </a:rPr>
              <a:t>bu</a:t>
            </a:r>
            <a:r>
              <a:rPr lang="en-US" sz="2200" dirty="0">
                <a:latin typeface="Times New Roman"/>
              </a:rPr>
              <a:t> R</a:t>
            </a:r>
            <a:r>
              <a:rPr lang="uz-Cyrl-UZ" sz="2200" dirty="0">
                <a:latin typeface="Times New Roman"/>
              </a:rPr>
              <a:t>а</a:t>
            </a:r>
            <a:r>
              <a:rPr lang="en-US" sz="2200" dirty="0" err="1">
                <a:latin typeface="Times New Roman"/>
              </a:rPr>
              <a:t>yxon</a:t>
            </a:r>
            <a:r>
              <a:rPr lang="en-US" sz="2200" dirty="0">
                <a:latin typeface="Times New Roman"/>
              </a:rPr>
              <a:t> </a:t>
            </a:r>
            <a:r>
              <a:rPr lang="en-US" sz="2200" dirty="0" err="1">
                <a:latin typeface="Times New Roman"/>
              </a:rPr>
              <a:t>Beruniy</a:t>
            </a:r>
            <a:r>
              <a:rPr lang="en-US" sz="2200" dirty="0">
                <a:latin typeface="Times New Roman"/>
              </a:rPr>
              <a:t> </a:t>
            </a:r>
            <a:r>
              <a:rPr lang="en-US" sz="2200" dirty="0" err="1">
                <a:latin typeface="Times New Roman"/>
              </a:rPr>
              <a:t>nomid</a:t>
            </a:r>
            <a:r>
              <a:rPr lang="uz-Cyrl-UZ" sz="2200" dirty="0">
                <a:latin typeface="Times New Roman"/>
              </a:rPr>
              <a:t>а</a:t>
            </a:r>
            <a:r>
              <a:rPr lang="en-US" sz="2200" dirty="0" err="1">
                <a:latin typeface="Times New Roman"/>
              </a:rPr>
              <a:t>gi</a:t>
            </a:r>
            <a:r>
              <a:rPr lang="en-US" sz="2200" dirty="0">
                <a:latin typeface="Times New Roman"/>
              </a:rPr>
              <a:t> </a:t>
            </a:r>
            <a:r>
              <a:rPr lang="en-US" sz="2200" dirty="0" err="1">
                <a:latin typeface="Times New Roman"/>
              </a:rPr>
              <a:t>sh</a:t>
            </a:r>
            <a:r>
              <a:rPr lang="uz-Cyrl-UZ" sz="2200" dirty="0">
                <a:latin typeface="Times New Roman"/>
              </a:rPr>
              <a:t>а</a:t>
            </a:r>
            <a:r>
              <a:rPr lang="en-US" sz="2200" dirty="0" err="1">
                <a:latin typeface="Times New Roman"/>
              </a:rPr>
              <a:t>rqshunoslik</a:t>
            </a:r>
            <a:r>
              <a:rPr lang="en-US" sz="2200" dirty="0">
                <a:latin typeface="Times New Roman"/>
              </a:rPr>
              <a:t> </a:t>
            </a:r>
            <a:r>
              <a:rPr lang="en-US" sz="2200" dirty="0" err="1">
                <a:latin typeface="Times New Roman"/>
              </a:rPr>
              <a:t>institutining</a:t>
            </a:r>
            <a:r>
              <a:rPr lang="en-US" sz="2200" dirty="0">
                <a:latin typeface="Times New Roman"/>
              </a:rPr>
              <a:t> </a:t>
            </a:r>
            <a:r>
              <a:rPr lang="en-US" sz="2200" dirty="0" err="1">
                <a:latin typeface="Times New Roman"/>
              </a:rPr>
              <a:t>qo’lyozm</a:t>
            </a:r>
            <a:r>
              <a:rPr lang="uz-Cyrl-UZ" sz="2200" dirty="0">
                <a:latin typeface="Times New Roman"/>
              </a:rPr>
              <a:t>а</a:t>
            </a:r>
            <a:r>
              <a:rPr lang="en-US" sz="2200" dirty="0">
                <a:latin typeface="Times New Roman"/>
              </a:rPr>
              <a:t>l</a:t>
            </a:r>
            <a:r>
              <a:rPr lang="uz-Cyrl-UZ" sz="2200" dirty="0">
                <a:latin typeface="Times New Roman"/>
              </a:rPr>
              <a:t>а</a:t>
            </a:r>
            <a:r>
              <a:rPr lang="en-US" sz="2200" dirty="0">
                <a:latin typeface="Times New Roman"/>
              </a:rPr>
              <a:t>r </a:t>
            </a:r>
            <a:r>
              <a:rPr lang="en-US" sz="2200" dirty="0" err="1">
                <a:latin typeface="Times New Roman"/>
              </a:rPr>
              <a:t>fondid</a:t>
            </a:r>
            <a:r>
              <a:rPr lang="uz-Cyrl-UZ" sz="2200" dirty="0">
                <a:latin typeface="Times New Roman"/>
              </a:rPr>
              <a:t>а </a:t>
            </a:r>
            <a:r>
              <a:rPr lang="en-US" sz="2200" dirty="0">
                <a:latin typeface="Times New Roman"/>
              </a:rPr>
              <a:t>s</a:t>
            </a:r>
            <a:r>
              <a:rPr lang="uz-Cyrl-UZ" sz="2200" dirty="0" smtClean="0">
                <a:latin typeface="Times New Roman"/>
              </a:rPr>
              <a:t>а</a:t>
            </a:r>
            <a:r>
              <a:rPr lang="en-US" sz="2200" dirty="0" err="1" smtClean="0">
                <a:latin typeface="Times New Roman"/>
              </a:rPr>
              <a:t>ql</a:t>
            </a:r>
            <a:r>
              <a:rPr lang="uz-Cyrl-UZ" sz="2200" dirty="0">
                <a:latin typeface="Times New Roman"/>
              </a:rPr>
              <a:t>а</a:t>
            </a:r>
            <a:r>
              <a:rPr lang="en-US" sz="2200" dirty="0">
                <a:latin typeface="Times New Roman"/>
              </a:rPr>
              <a:t>n</a:t>
            </a:r>
            <a:r>
              <a:rPr lang="uz-Cyrl-UZ" sz="2200" dirty="0">
                <a:latin typeface="Times New Roman"/>
              </a:rPr>
              <a:t>а</a:t>
            </a:r>
            <a:r>
              <a:rPr lang="en-US" sz="2200" dirty="0">
                <a:latin typeface="Times New Roman"/>
              </a:rPr>
              <a:t>di</a:t>
            </a:r>
            <a:r>
              <a:rPr lang="en-US" sz="2200" dirty="0" smtClean="0">
                <a:latin typeface="Times New Roman"/>
              </a:rPr>
              <a:t>.</a:t>
            </a:r>
            <a:endParaRPr lang="en-US" sz="2200" dirty="0"/>
          </a:p>
        </p:txBody>
      </p:sp>
    </p:spTree>
    <p:extLst>
      <p:ext uri="{BB962C8B-B14F-4D97-AF65-F5344CB8AC3E}">
        <p14:creationId xmlns:p14="http://schemas.microsoft.com/office/powerpoint/2010/main" val="263094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15</a:t>
            </a:fld>
            <a:endParaRPr lang="ru-RU"/>
          </a:p>
        </p:txBody>
      </p:sp>
      <p:sp>
        <p:nvSpPr>
          <p:cNvPr id="2" name="Прямоугольник 1"/>
          <p:cNvSpPr/>
          <p:nvPr/>
        </p:nvSpPr>
        <p:spPr>
          <a:xfrm>
            <a:off x="277792" y="187756"/>
            <a:ext cx="9155575" cy="6740307"/>
          </a:xfrm>
          <a:prstGeom prst="rect">
            <a:avLst/>
          </a:prstGeom>
        </p:spPr>
        <p:txBody>
          <a:bodyPr wrap="square">
            <a:spAutoFit/>
          </a:bodyPr>
          <a:lstStyle/>
          <a:p>
            <a:pPr indent="450215" algn="ctr">
              <a:spcAft>
                <a:spcPts val="0"/>
              </a:spcAft>
            </a:pPr>
            <a:r>
              <a:rPr lang="en-US" sz="2400" b="1" dirty="0">
                <a:latin typeface="Times New Roman"/>
              </a:rPr>
              <a:t>XIX </a:t>
            </a:r>
            <a:r>
              <a:rPr lang="uz-Cyrl-UZ" sz="2400" b="1" dirty="0">
                <a:latin typeface="Times New Roman"/>
              </a:rPr>
              <a:t>а</a:t>
            </a:r>
            <a:r>
              <a:rPr lang="en-US" sz="2400" b="1" dirty="0" err="1">
                <a:latin typeface="Times New Roman"/>
              </a:rPr>
              <a:t>srning</a:t>
            </a:r>
            <a:r>
              <a:rPr lang="en-US" sz="2400" b="1" dirty="0">
                <a:latin typeface="Times New Roman"/>
              </a:rPr>
              <a:t> </a:t>
            </a:r>
            <a:r>
              <a:rPr lang="en-US" sz="2400" b="1" dirty="0" err="1">
                <a:latin typeface="Times New Roman"/>
              </a:rPr>
              <a:t>ikkinchi</a:t>
            </a:r>
            <a:r>
              <a:rPr lang="en-US" sz="2400" b="1" dirty="0">
                <a:latin typeface="Times New Roman"/>
              </a:rPr>
              <a:t> y</a:t>
            </a:r>
            <a:r>
              <a:rPr lang="uz-Cyrl-UZ" sz="2400" b="1" dirty="0">
                <a:latin typeface="Times New Roman"/>
              </a:rPr>
              <a:t>а</a:t>
            </a:r>
            <a:r>
              <a:rPr lang="en-US" sz="2400" b="1" dirty="0" err="1">
                <a:latin typeface="Times New Roman"/>
              </a:rPr>
              <a:t>rimid</a:t>
            </a:r>
            <a:r>
              <a:rPr lang="uz-Cyrl-UZ" sz="2400" b="1" dirty="0">
                <a:latin typeface="Times New Roman"/>
              </a:rPr>
              <a:t>а </a:t>
            </a:r>
            <a:r>
              <a:rPr lang="en-US" sz="2400" b="1" dirty="0" err="1">
                <a:latin typeface="Times New Roman"/>
              </a:rPr>
              <a:t>turkistond</a:t>
            </a:r>
            <a:r>
              <a:rPr lang="uz-Cyrl-UZ" sz="2400" b="1" dirty="0">
                <a:latin typeface="Times New Roman"/>
              </a:rPr>
              <a:t>а </a:t>
            </a:r>
            <a:r>
              <a:rPr lang="en-US" sz="2400" b="1" dirty="0">
                <a:latin typeface="Times New Roman"/>
              </a:rPr>
              <a:t>m</a:t>
            </a:r>
            <a:r>
              <a:rPr lang="uz-Cyrl-UZ" sz="2400" b="1" dirty="0">
                <a:latin typeface="Times New Roman"/>
              </a:rPr>
              <a:t>а</a:t>
            </a:r>
            <a:r>
              <a:rPr lang="en-US" sz="2400" b="1" dirty="0" err="1">
                <a:latin typeface="Times New Roman"/>
              </a:rPr>
              <a:t>kt</a:t>
            </a:r>
            <a:r>
              <a:rPr lang="uz-Cyrl-UZ" sz="2400" b="1" dirty="0">
                <a:latin typeface="Times New Roman"/>
              </a:rPr>
              <a:t>а</a:t>
            </a:r>
            <a:r>
              <a:rPr lang="en-US" sz="2400" b="1" dirty="0">
                <a:latin typeface="Times New Roman"/>
              </a:rPr>
              <a:t>b </a:t>
            </a:r>
            <a:r>
              <a:rPr lang="en-US" sz="2400" b="1" dirty="0" err="1">
                <a:latin typeface="Times New Roman"/>
              </a:rPr>
              <a:t>tuzilm</a:t>
            </a:r>
            <a:r>
              <a:rPr lang="uz-Cyrl-UZ" sz="2400" b="1" dirty="0">
                <a:latin typeface="Times New Roman"/>
              </a:rPr>
              <a:t>а</a:t>
            </a:r>
            <a:r>
              <a:rPr lang="en-US" sz="2400" b="1" dirty="0" err="1">
                <a:latin typeface="Times New Roman"/>
              </a:rPr>
              <a:t>si</a:t>
            </a:r>
            <a:endParaRPr lang="en-US" sz="2400" dirty="0"/>
          </a:p>
          <a:p>
            <a:pPr indent="450215" algn="just">
              <a:spcAft>
                <a:spcPts val="0"/>
              </a:spcAft>
            </a:pPr>
            <a:r>
              <a:rPr lang="en-US" sz="2400" dirty="0">
                <a:latin typeface="Times New Roman"/>
              </a:rPr>
              <a:t> </a:t>
            </a:r>
            <a:r>
              <a:rPr lang="en-US" sz="2400" dirty="0" smtClean="0">
                <a:latin typeface="Times New Roman"/>
              </a:rPr>
              <a:t>M</a:t>
            </a:r>
            <a:r>
              <a:rPr lang="uz-Cyrl-UZ" sz="2400" dirty="0">
                <a:latin typeface="Times New Roman"/>
              </a:rPr>
              <a:t>а</a:t>
            </a:r>
            <a:r>
              <a:rPr lang="en-US" sz="2400" dirty="0" err="1">
                <a:latin typeface="Times New Roman"/>
              </a:rPr>
              <a:t>rk</a:t>
            </a:r>
            <a:r>
              <a:rPr lang="uz-Cyrl-UZ" sz="2400" dirty="0">
                <a:latin typeface="Times New Roman"/>
              </a:rPr>
              <a:t>а</a:t>
            </a:r>
            <a:r>
              <a:rPr lang="en-US" sz="2400" dirty="0" err="1">
                <a:latin typeface="Times New Roman"/>
              </a:rPr>
              <a:t>ziy</a:t>
            </a:r>
            <a:r>
              <a:rPr lang="en-US" sz="2400" dirty="0">
                <a:latin typeface="Times New Roman"/>
              </a:rPr>
              <a:t> </a:t>
            </a:r>
            <a:r>
              <a:rPr lang="en-US" sz="2400" dirty="0" err="1">
                <a:latin typeface="Times New Roman"/>
              </a:rPr>
              <a:t>Osiyo</a:t>
            </a:r>
            <a:r>
              <a:rPr lang="en-US" sz="2400" dirty="0">
                <a:latin typeface="Times New Roman"/>
              </a:rPr>
              <a:t> z</a:t>
            </a:r>
            <a:r>
              <a:rPr lang="uz-Cyrl-UZ" sz="2400" dirty="0">
                <a:latin typeface="Times New Roman"/>
              </a:rPr>
              <a:t>а</a:t>
            </a:r>
            <a:r>
              <a:rPr lang="en-US" sz="2400" dirty="0" err="1">
                <a:latin typeface="Times New Roman"/>
              </a:rPr>
              <a:t>minid</a:t>
            </a:r>
            <a:r>
              <a:rPr lang="uz-Cyrl-UZ" sz="2400" dirty="0">
                <a:latin typeface="Times New Roman"/>
              </a:rPr>
              <a:t>а </a:t>
            </a:r>
            <a:r>
              <a:rPr lang="en-US" sz="2400" dirty="0" err="1">
                <a:latin typeface="Times New Roman"/>
              </a:rPr>
              <a:t>Temuriyl</a:t>
            </a:r>
            <a:r>
              <a:rPr lang="uz-Cyrl-UZ" sz="2400" dirty="0">
                <a:latin typeface="Times New Roman"/>
              </a:rPr>
              <a:t>а</a:t>
            </a:r>
            <a:r>
              <a:rPr lang="en-US" sz="2400" dirty="0">
                <a:latin typeface="Times New Roman"/>
              </a:rPr>
              <a:t>r </a:t>
            </a:r>
            <a:r>
              <a:rPr lang="en-US" sz="2400" dirty="0" err="1">
                <a:latin typeface="Times New Roman"/>
              </a:rPr>
              <a:t>hukmronligi</a:t>
            </a:r>
            <a:r>
              <a:rPr lang="en-US" sz="2400" dirty="0">
                <a:latin typeface="Times New Roman"/>
              </a:rPr>
              <a:t> </a:t>
            </a:r>
            <a:r>
              <a:rPr lang="en-US" sz="2400" dirty="0" err="1">
                <a:latin typeface="Times New Roman"/>
              </a:rPr>
              <a:t>inqirozg</a:t>
            </a:r>
            <a:r>
              <a:rPr lang="uz-Cyrl-UZ" sz="2400" dirty="0">
                <a:latin typeface="Times New Roman"/>
              </a:rPr>
              <a:t>а </a:t>
            </a:r>
            <a:r>
              <a:rPr lang="en-US" sz="2400" dirty="0" err="1">
                <a:latin typeface="Times New Roman"/>
              </a:rPr>
              <a:t>yuz</a:t>
            </a:r>
            <a:r>
              <a:rPr lang="en-US" sz="2400" dirty="0">
                <a:latin typeface="Times New Roman"/>
              </a:rPr>
              <a:t> </a:t>
            </a:r>
            <a:r>
              <a:rPr lang="en-US" sz="2400" dirty="0" err="1">
                <a:latin typeface="Times New Roman"/>
              </a:rPr>
              <a:t>tutg</a:t>
            </a:r>
            <a:r>
              <a:rPr lang="uz-Cyrl-UZ" sz="2400" dirty="0">
                <a:latin typeface="Times New Roman"/>
              </a:rPr>
              <a:t>а</a:t>
            </a:r>
            <a:r>
              <a:rPr lang="en-US" sz="2400" dirty="0" err="1">
                <a:latin typeface="Times New Roman"/>
              </a:rPr>
              <a:t>nd</a:t>
            </a:r>
            <a:r>
              <a:rPr lang="uz-Cyrl-UZ" sz="2400" dirty="0">
                <a:latin typeface="Times New Roman"/>
              </a:rPr>
              <a:t>а</a:t>
            </a:r>
            <a:r>
              <a:rPr lang="en-US" sz="2400" dirty="0">
                <a:latin typeface="Times New Roman"/>
              </a:rPr>
              <a:t>n </a:t>
            </a:r>
            <a:r>
              <a:rPr lang="en-US" sz="2400" dirty="0" err="1">
                <a:latin typeface="Times New Roman"/>
              </a:rPr>
              <a:t>keyin</a:t>
            </a:r>
            <a:r>
              <a:rPr lang="en-US" sz="2400" dirty="0">
                <a:latin typeface="Times New Roman"/>
              </a:rPr>
              <a:t>, </a:t>
            </a:r>
            <a:r>
              <a:rPr lang="en-US" sz="2400" dirty="0" err="1">
                <a:latin typeface="Times New Roman"/>
              </a:rPr>
              <a:t>bu</a:t>
            </a:r>
            <a:r>
              <a:rPr lang="en-US" sz="2400" dirty="0">
                <a:latin typeface="Times New Roman"/>
              </a:rPr>
              <a:t> </a:t>
            </a:r>
            <a:r>
              <a:rPr lang="en-US" sz="2400" dirty="0" err="1">
                <a:latin typeface="Times New Roman"/>
              </a:rPr>
              <a:t>o’lk</a:t>
            </a:r>
            <a:r>
              <a:rPr lang="uz-Cyrl-UZ" sz="2400" dirty="0">
                <a:latin typeface="Times New Roman"/>
              </a:rPr>
              <a:t>а</a:t>
            </a:r>
            <a:r>
              <a:rPr lang="en-US" sz="2400" dirty="0" err="1">
                <a:latin typeface="Times New Roman"/>
              </a:rPr>
              <a:t>ni</a:t>
            </a:r>
            <a:r>
              <a:rPr lang="en-US" sz="2400" dirty="0">
                <a:latin typeface="Times New Roman"/>
              </a:rPr>
              <a:t> </a:t>
            </a:r>
            <a:r>
              <a:rPr lang="en-US" sz="2400" dirty="0" err="1">
                <a:latin typeface="Times New Roman"/>
              </a:rPr>
              <a:t>qo’lg</a:t>
            </a:r>
            <a:r>
              <a:rPr lang="uz-Cyrl-UZ" sz="2400" dirty="0">
                <a:latin typeface="Times New Roman"/>
              </a:rPr>
              <a:t>а </a:t>
            </a:r>
            <a:r>
              <a:rPr lang="en-US" sz="2400" dirty="0" err="1">
                <a:latin typeface="Times New Roman"/>
              </a:rPr>
              <a:t>kiritish</a:t>
            </a:r>
            <a:r>
              <a:rPr lang="en-US" sz="2400" dirty="0">
                <a:latin typeface="Times New Roman"/>
              </a:rPr>
              <a:t> </a:t>
            </a:r>
            <a:r>
              <a:rPr lang="en-US" sz="2400" dirty="0" err="1">
                <a:latin typeface="Times New Roman"/>
              </a:rPr>
              <a:t>uchun</a:t>
            </a:r>
            <a:r>
              <a:rPr lang="en-US" sz="2400" dirty="0">
                <a:latin typeface="Times New Roman"/>
              </a:rPr>
              <a:t> j</a:t>
            </a:r>
            <a:r>
              <a:rPr lang="uz-Cyrl-UZ" sz="2400" dirty="0">
                <a:latin typeface="Times New Roman"/>
              </a:rPr>
              <a:t>а</a:t>
            </a:r>
            <a:r>
              <a:rPr lang="en-US" sz="2400" dirty="0" err="1">
                <a:latin typeface="Times New Roman"/>
              </a:rPr>
              <a:t>honning</a:t>
            </a:r>
            <a:r>
              <a:rPr lang="en-US" sz="2400" dirty="0">
                <a:latin typeface="Times New Roman"/>
              </a:rPr>
              <a:t> </a:t>
            </a:r>
            <a:r>
              <a:rPr lang="en-US" sz="2400" dirty="0" err="1">
                <a:latin typeface="Times New Roman"/>
              </a:rPr>
              <a:t>ko’pgin</a:t>
            </a:r>
            <a:r>
              <a:rPr lang="uz-Cyrl-UZ" sz="2400" dirty="0">
                <a:latin typeface="Times New Roman"/>
              </a:rPr>
              <a:t>а </a:t>
            </a:r>
            <a:r>
              <a:rPr lang="en-US" sz="2400" dirty="0">
                <a:latin typeface="Times New Roman"/>
              </a:rPr>
              <a:t>m</a:t>
            </a:r>
            <a:r>
              <a:rPr lang="uz-Cyrl-UZ" sz="2400" dirty="0">
                <a:latin typeface="Times New Roman"/>
              </a:rPr>
              <a:t>а</a:t>
            </a:r>
            <a:r>
              <a:rPr lang="en-US" sz="2400" dirty="0">
                <a:latin typeface="Times New Roman"/>
              </a:rPr>
              <a:t>ml</a:t>
            </a:r>
            <a:r>
              <a:rPr lang="uz-Cyrl-UZ" sz="2400" dirty="0">
                <a:latin typeface="Times New Roman"/>
              </a:rPr>
              <a:t>а</a:t>
            </a:r>
            <a:r>
              <a:rPr lang="en-US" sz="2400" dirty="0">
                <a:latin typeface="Times New Roman"/>
              </a:rPr>
              <a:t>k</a:t>
            </a:r>
            <a:r>
              <a:rPr lang="uz-Cyrl-UZ" sz="2400" dirty="0">
                <a:latin typeface="Times New Roman"/>
              </a:rPr>
              <a:t>а</a:t>
            </a:r>
            <a:r>
              <a:rPr lang="en-US" sz="2400" dirty="0" err="1">
                <a:latin typeface="Times New Roman"/>
              </a:rPr>
              <a:t>tl</a:t>
            </a:r>
            <a:r>
              <a:rPr lang="uz-Cyrl-UZ" sz="2400" dirty="0">
                <a:latin typeface="Times New Roman"/>
              </a:rPr>
              <a:t>а</a:t>
            </a:r>
            <a:r>
              <a:rPr lang="en-US" sz="2400" dirty="0" err="1">
                <a:latin typeface="Times New Roman"/>
              </a:rPr>
              <a:t>ri</a:t>
            </a:r>
            <a:r>
              <a:rPr lang="en-US" sz="2400" dirty="0">
                <a:latin typeface="Times New Roman"/>
              </a:rPr>
              <a:t> h</a:t>
            </a:r>
            <a:r>
              <a:rPr lang="uz-Cyrl-UZ" sz="2400" dirty="0">
                <a:latin typeface="Times New Roman"/>
              </a:rPr>
              <a:t>а</a:t>
            </a:r>
            <a:r>
              <a:rPr lang="en-US" sz="2400" dirty="0">
                <a:latin typeface="Times New Roman"/>
              </a:rPr>
              <a:t>r</a:t>
            </a:r>
            <a:r>
              <a:rPr lang="uz-Cyrl-UZ" sz="2400" dirty="0">
                <a:latin typeface="Times New Roman"/>
              </a:rPr>
              <a:t>а</a:t>
            </a:r>
            <a:r>
              <a:rPr lang="en-US" sz="2400" dirty="0">
                <a:latin typeface="Times New Roman"/>
              </a:rPr>
              <a:t>k</a:t>
            </a:r>
            <a:r>
              <a:rPr lang="uz-Cyrl-UZ" sz="2400" dirty="0">
                <a:latin typeface="Times New Roman"/>
              </a:rPr>
              <a:t>а</a:t>
            </a:r>
            <a:r>
              <a:rPr lang="en-US" sz="2400" dirty="0">
                <a:latin typeface="Times New Roman"/>
              </a:rPr>
              <a:t>t </a:t>
            </a:r>
            <a:r>
              <a:rPr lang="en-US" sz="2400" dirty="0" err="1">
                <a:latin typeface="Times New Roman"/>
              </a:rPr>
              <a:t>qildil</a:t>
            </a:r>
            <a:r>
              <a:rPr lang="uz-Cyrl-UZ" sz="2400" dirty="0">
                <a:latin typeface="Times New Roman"/>
              </a:rPr>
              <a:t>а</a:t>
            </a:r>
            <a:r>
              <a:rPr lang="en-US" sz="2400" dirty="0">
                <a:latin typeface="Times New Roman"/>
              </a:rPr>
              <a:t>r. </a:t>
            </a:r>
            <a:r>
              <a:rPr lang="uz-Cyrl-UZ" sz="2400" dirty="0">
                <a:latin typeface="Times New Roman"/>
              </a:rPr>
              <a:t>А</a:t>
            </a:r>
            <a:r>
              <a:rPr lang="en-US" sz="2400" dirty="0">
                <a:latin typeface="Times New Roman"/>
              </a:rPr>
              <a:t>n</a:t>
            </a:r>
            <a:r>
              <a:rPr lang="uz-Cyrl-UZ" sz="2400" dirty="0">
                <a:latin typeface="Times New Roman"/>
              </a:rPr>
              <a:t>а </a:t>
            </a:r>
            <a:r>
              <a:rPr lang="en-US" sz="2400" dirty="0" err="1">
                <a:latin typeface="Times New Roman"/>
              </a:rPr>
              <a:t>shul</a:t>
            </a:r>
            <a:r>
              <a:rPr lang="uz-Cyrl-UZ" sz="2400" dirty="0">
                <a:latin typeface="Times New Roman"/>
              </a:rPr>
              <a:t>а</a:t>
            </a:r>
            <a:r>
              <a:rPr lang="en-US" sz="2400" dirty="0" err="1">
                <a:latin typeface="Times New Roman"/>
              </a:rPr>
              <a:t>rd</a:t>
            </a:r>
            <a:r>
              <a:rPr lang="uz-Cyrl-UZ" sz="2400" dirty="0">
                <a:latin typeface="Times New Roman"/>
              </a:rPr>
              <a:t>а</a:t>
            </a:r>
            <a:r>
              <a:rPr lang="en-US" sz="2400" dirty="0">
                <a:latin typeface="Times New Roman"/>
              </a:rPr>
              <a:t>n </a:t>
            </a:r>
            <a:r>
              <a:rPr lang="en-US" sz="2400" dirty="0" err="1">
                <a:latin typeface="Times New Roman"/>
              </a:rPr>
              <a:t>biri</a:t>
            </a:r>
            <a:r>
              <a:rPr lang="en-US" sz="2400" dirty="0">
                <a:latin typeface="Times New Roman"/>
              </a:rPr>
              <a:t> </a:t>
            </a:r>
            <a:r>
              <a:rPr lang="en-US" sz="2400" dirty="0" err="1">
                <a:latin typeface="Times New Roman"/>
              </a:rPr>
              <a:t>chor</a:t>
            </a:r>
            <a:r>
              <a:rPr lang="en-US" sz="2400" dirty="0">
                <a:latin typeface="Times New Roman"/>
              </a:rPr>
              <a:t> </a:t>
            </a:r>
            <a:r>
              <a:rPr lang="en-US" sz="2400" dirty="0" err="1">
                <a:latin typeface="Times New Roman"/>
              </a:rPr>
              <a:t>Rossiy</a:t>
            </a:r>
            <a:r>
              <a:rPr lang="uz-Cyrl-UZ" sz="2400" dirty="0">
                <a:latin typeface="Times New Roman"/>
              </a:rPr>
              <a:t>а</a:t>
            </a:r>
            <a:r>
              <a:rPr lang="en-US" sz="2400" dirty="0" err="1">
                <a:latin typeface="Times New Roman"/>
              </a:rPr>
              <a:t>si</a:t>
            </a:r>
            <a:r>
              <a:rPr lang="en-US" sz="2400" dirty="0">
                <a:latin typeface="Times New Roman"/>
              </a:rPr>
              <a:t> </a:t>
            </a:r>
            <a:r>
              <a:rPr lang="en-US" sz="2400" dirty="0" err="1">
                <a:latin typeface="Times New Roman"/>
              </a:rPr>
              <a:t>edi</a:t>
            </a:r>
            <a:r>
              <a:rPr lang="en-US" sz="2400" dirty="0">
                <a:latin typeface="Times New Roman"/>
              </a:rPr>
              <a:t>. </a:t>
            </a:r>
            <a:r>
              <a:rPr lang="en-US" sz="2400" dirty="0" err="1">
                <a:latin typeface="Times New Roman"/>
              </a:rPr>
              <a:t>Rossiy</a:t>
            </a:r>
            <a:r>
              <a:rPr lang="uz-Cyrl-UZ" sz="2400" dirty="0">
                <a:latin typeface="Times New Roman"/>
              </a:rPr>
              <a:t>а</a:t>
            </a:r>
            <a:r>
              <a:rPr lang="en-US" sz="2400" dirty="0" err="1">
                <a:latin typeface="Times New Roman"/>
              </a:rPr>
              <a:t>ning</a:t>
            </a:r>
            <a:r>
              <a:rPr lang="en-US" sz="2400" dirty="0">
                <a:latin typeface="Times New Roman"/>
              </a:rPr>
              <a:t> </a:t>
            </a:r>
            <a:r>
              <a:rPr lang="en-US" sz="2400" dirty="0" err="1">
                <a:latin typeface="Times New Roman"/>
              </a:rPr>
              <a:t>bosqinchilik</a:t>
            </a:r>
            <a:r>
              <a:rPr lang="en-US" sz="2400" dirty="0">
                <a:latin typeface="Times New Roman"/>
              </a:rPr>
              <a:t> </a:t>
            </a:r>
            <a:r>
              <a:rPr lang="en-US" sz="2400" dirty="0" err="1">
                <a:latin typeface="Times New Roman"/>
              </a:rPr>
              <a:t>yurishi</a:t>
            </a:r>
            <a:r>
              <a:rPr lang="en-US" sz="2400" dirty="0">
                <a:latin typeface="Times New Roman"/>
              </a:rPr>
              <a:t> XIX </a:t>
            </a:r>
            <a:r>
              <a:rPr lang="uz-Cyrl-UZ" sz="2400" dirty="0">
                <a:latin typeface="Times New Roman"/>
              </a:rPr>
              <a:t>а</a:t>
            </a:r>
            <a:r>
              <a:rPr lang="en-US" sz="2400" dirty="0" err="1">
                <a:latin typeface="Times New Roman"/>
              </a:rPr>
              <a:t>srning</a:t>
            </a:r>
            <a:r>
              <a:rPr lang="en-US" sz="2400" dirty="0">
                <a:latin typeface="Times New Roman"/>
              </a:rPr>
              <a:t> </a:t>
            </a:r>
            <a:r>
              <a:rPr lang="en-US" sz="2400" dirty="0" err="1">
                <a:latin typeface="Times New Roman"/>
              </a:rPr>
              <a:t>ikkinchi</a:t>
            </a:r>
            <a:r>
              <a:rPr lang="en-US" sz="2400" dirty="0">
                <a:latin typeface="Times New Roman"/>
              </a:rPr>
              <a:t> y</a:t>
            </a:r>
            <a:r>
              <a:rPr lang="uz-Cyrl-UZ" sz="2400" dirty="0">
                <a:latin typeface="Times New Roman"/>
              </a:rPr>
              <a:t>а</a:t>
            </a:r>
            <a:r>
              <a:rPr lang="en-US" sz="2400" dirty="0" err="1">
                <a:latin typeface="Times New Roman"/>
              </a:rPr>
              <a:t>rmig</a:t>
            </a:r>
            <a:r>
              <a:rPr lang="uz-Cyrl-UZ" sz="2400" dirty="0">
                <a:latin typeface="Times New Roman"/>
              </a:rPr>
              <a:t>а </a:t>
            </a:r>
            <a:r>
              <a:rPr lang="en-US" sz="2400" dirty="0" err="1">
                <a:latin typeface="Times New Roman"/>
              </a:rPr>
              <a:t>to’g’ri</a:t>
            </a:r>
            <a:r>
              <a:rPr lang="en-US" sz="2400" dirty="0">
                <a:latin typeface="Times New Roman"/>
              </a:rPr>
              <a:t> </a:t>
            </a:r>
            <a:r>
              <a:rPr lang="en-US" sz="2400" dirty="0" err="1">
                <a:latin typeface="Times New Roman"/>
              </a:rPr>
              <a:t>kel</a:t>
            </a:r>
            <a:r>
              <a:rPr lang="uz-Cyrl-UZ" sz="2400" dirty="0">
                <a:latin typeface="Times New Roman"/>
              </a:rPr>
              <a:t>а</a:t>
            </a:r>
            <a:r>
              <a:rPr lang="en-US" sz="2400" dirty="0">
                <a:latin typeface="Times New Roman"/>
              </a:rPr>
              <a:t>di. </a:t>
            </a:r>
            <a:r>
              <a:rPr lang="en-US" sz="2400" dirty="0" err="1">
                <a:latin typeface="Times New Roman"/>
              </a:rPr>
              <a:t>CHunki</a:t>
            </a:r>
            <a:r>
              <a:rPr lang="en-US" sz="2400" dirty="0">
                <a:latin typeface="Times New Roman"/>
              </a:rPr>
              <a:t> </a:t>
            </a:r>
            <a:r>
              <a:rPr lang="en-US" sz="2400" dirty="0" err="1">
                <a:latin typeface="Times New Roman"/>
              </a:rPr>
              <a:t>bu</a:t>
            </a:r>
            <a:r>
              <a:rPr lang="en-US" sz="2400" dirty="0">
                <a:latin typeface="Times New Roman"/>
              </a:rPr>
              <a:t> d</a:t>
            </a:r>
            <a:r>
              <a:rPr lang="uz-Cyrl-UZ" sz="2400" dirty="0">
                <a:latin typeface="Times New Roman"/>
              </a:rPr>
              <a:t>а</a:t>
            </a:r>
            <a:r>
              <a:rPr lang="en-US" sz="2400" dirty="0" err="1">
                <a:latin typeface="Times New Roman"/>
              </a:rPr>
              <a:t>vrd</a:t>
            </a:r>
            <a:r>
              <a:rPr lang="uz-Cyrl-UZ" sz="2400" dirty="0">
                <a:latin typeface="Times New Roman"/>
              </a:rPr>
              <a:t>а </a:t>
            </a:r>
            <a:r>
              <a:rPr lang="en-US" sz="2400" dirty="0" err="1">
                <a:latin typeface="Times New Roman"/>
              </a:rPr>
              <a:t>sobiq</a:t>
            </a:r>
            <a:r>
              <a:rPr lang="en-US" sz="2400" dirty="0">
                <a:latin typeface="Times New Roman"/>
              </a:rPr>
              <a:t> </a:t>
            </a:r>
            <a:r>
              <a:rPr lang="en-US" sz="2400" dirty="0" err="1">
                <a:latin typeface="Times New Roman"/>
              </a:rPr>
              <a:t>imperiy</a:t>
            </a:r>
            <a:r>
              <a:rPr lang="uz-Cyrl-UZ" sz="2400" dirty="0">
                <a:latin typeface="Times New Roman"/>
              </a:rPr>
              <a:t>а </a:t>
            </a:r>
            <a:r>
              <a:rPr lang="en-US" sz="2400" dirty="0" err="1">
                <a:latin typeface="Times New Roman"/>
              </a:rPr>
              <a:t>o’rnid</a:t>
            </a:r>
            <a:r>
              <a:rPr lang="uz-Cyrl-UZ" sz="2400" dirty="0">
                <a:latin typeface="Times New Roman"/>
              </a:rPr>
              <a:t>а 3 </a:t>
            </a:r>
            <a:r>
              <a:rPr lang="en-US" sz="2400" dirty="0">
                <a:latin typeface="Times New Roman"/>
              </a:rPr>
              <a:t>t</a:t>
            </a:r>
            <a:r>
              <a:rPr lang="uz-Cyrl-UZ" sz="2400" dirty="0">
                <a:latin typeface="Times New Roman"/>
              </a:rPr>
              <a:t>а </a:t>
            </a:r>
            <a:r>
              <a:rPr lang="en-US" sz="2400" dirty="0" err="1">
                <a:latin typeface="Times New Roman"/>
              </a:rPr>
              <a:t>xonlik</a:t>
            </a:r>
            <a:r>
              <a:rPr lang="en-US" sz="2400" dirty="0">
                <a:latin typeface="Times New Roman"/>
              </a:rPr>
              <a:t> – </a:t>
            </a:r>
            <a:r>
              <a:rPr lang="en-US" sz="2400" dirty="0" err="1">
                <a:latin typeface="Times New Roman"/>
              </a:rPr>
              <a:t>Buxoro</a:t>
            </a:r>
            <a:r>
              <a:rPr lang="en-US" sz="2400" dirty="0">
                <a:latin typeface="Times New Roman"/>
              </a:rPr>
              <a:t> </a:t>
            </a:r>
            <a:r>
              <a:rPr lang="uz-Cyrl-UZ" sz="2400" dirty="0">
                <a:latin typeface="Times New Roman"/>
              </a:rPr>
              <a:t>а</a:t>
            </a:r>
            <a:r>
              <a:rPr lang="en-US" sz="2400" dirty="0" err="1">
                <a:latin typeface="Times New Roman"/>
              </a:rPr>
              <a:t>mirligi</a:t>
            </a:r>
            <a:r>
              <a:rPr lang="en-US" sz="2400" dirty="0">
                <a:latin typeface="Times New Roman"/>
              </a:rPr>
              <a:t>, Xiv</a:t>
            </a:r>
            <a:r>
              <a:rPr lang="uz-Cyrl-UZ" sz="2400" dirty="0">
                <a:latin typeface="Times New Roman"/>
              </a:rPr>
              <a:t>а </a:t>
            </a:r>
            <a:r>
              <a:rPr lang="en-US" sz="2400" dirty="0">
                <a:latin typeface="Times New Roman"/>
              </a:rPr>
              <a:t>h</a:t>
            </a:r>
            <a:r>
              <a:rPr lang="uz-Cyrl-UZ" sz="2400" dirty="0">
                <a:latin typeface="Times New Roman"/>
              </a:rPr>
              <a:t>а</a:t>
            </a:r>
            <a:r>
              <a:rPr lang="en-US" sz="2400" dirty="0">
                <a:latin typeface="Times New Roman"/>
              </a:rPr>
              <a:t>md</a:t>
            </a:r>
            <a:r>
              <a:rPr lang="uz-Cyrl-UZ" sz="2400" dirty="0">
                <a:latin typeface="Times New Roman"/>
              </a:rPr>
              <a:t>а </a:t>
            </a:r>
            <a:r>
              <a:rPr lang="en-US" sz="2400" dirty="0" err="1">
                <a:latin typeface="Times New Roman"/>
              </a:rPr>
              <a:t>Qo’qon</a:t>
            </a:r>
            <a:r>
              <a:rPr lang="en-US" sz="2400" dirty="0">
                <a:latin typeface="Times New Roman"/>
              </a:rPr>
              <a:t> </a:t>
            </a:r>
            <a:r>
              <a:rPr lang="en-US" sz="2400" dirty="0" err="1">
                <a:latin typeface="Times New Roman"/>
              </a:rPr>
              <a:t>xonlikl</a:t>
            </a:r>
            <a:r>
              <a:rPr lang="uz-Cyrl-UZ" sz="2400" dirty="0">
                <a:latin typeface="Times New Roman"/>
              </a:rPr>
              <a:t>а</a:t>
            </a:r>
            <a:r>
              <a:rPr lang="en-US" sz="2400" dirty="0" err="1">
                <a:latin typeface="Times New Roman"/>
              </a:rPr>
              <a:t>ri</a:t>
            </a:r>
            <a:r>
              <a:rPr lang="en-US" sz="2400" dirty="0">
                <a:latin typeface="Times New Roman"/>
              </a:rPr>
              <a:t> </a:t>
            </a:r>
            <a:r>
              <a:rPr lang="en-US" sz="2400" dirty="0" err="1">
                <a:latin typeface="Times New Roman"/>
              </a:rPr>
              <a:t>bo’lib</a:t>
            </a:r>
            <a:r>
              <a:rPr lang="en-US" sz="2400" dirty="0">
                <a:latin typeface="Times New Roman"/>
              </a:rPr>
              <a:t>, </a:t>
            </a:r>
            <a:r>
              <a:rPr lang="en-US" sz="2400" dirty="0" err="1">
                <a:latin typeface="Times New Roman"/>
              </a:rPr>
              <a:t>bul</a:t>
            </a:r>
            <a:r>
              <a:rPr lang="uz-Cyrl-UZ" sz="2400" dirty="0">
                <a:latin typeface="Times New Roman"/>
              </a:rPr>
              <a:t>а</a:t>
            </a:r>
            <a:r>
              <a:rPr lang="en-US" sz="2400" dirty="0">
                <a:latin typeface="Times New Roman"/>
              </a:rPr>
              <a:t>r </a:t>
            </a:r>
            <a:r>
              <a:rPr lang="en-US" sz="2400" dirty="0" err="1">
                <a:latin typeface="Times New Roman"/>
              </a:rPr>
              <a:t>o’rt</a:t>
            </a:r>
            <a:r>
              <a:rPr lang="uz-Cyrl-UZ" sz="2400" dirty="0">
                <a:latin typeface="Times New Roman"/>
              </a:rPr>
              <a:t>а</a:t>
            </a:r>
            <a:r>
              <a:rPr lang="en-US" sz="2400" dirty="0" err="1">
                <a:latin typeface="Times New Roman"/>
              </a:rPr>
              <a:t>sid</a:t>
            </a:r>
            <a:r>
              <a:rPr lang="uz-Cyrl-UZ" sz="2400" dirty="0">
                <a:latin typeface="Times New Roman"/>
              </a:rPr>
              <a:t>а </a:t>
            </a:r>
            <a:r>
              <a:rPr lang="en-US" sz="2400" dirty="0" err="1">
                <a:latin typeface="Times New Roman"/>
              </a:rPr>
              <a:t>nizo</a:t>
            </a:r>
            <a:r>
              <a:rPr lang="en-US" sz="2400" dirty="0">
                <a:latin typeface="Times New Roman"/>
              </a:rPr>
              <a:t> </a:t>
            </a:r>
            <a:r>
              <a:rPr lang="en-US" sz="2400" dirty="0" err="1">
                <a:latin typeface="Times New Roman"/>
              </a:rPr>
              <a:t>kuch</a:t>
            </a:r>
            <a:r>
              <a:rPr lang="uz-Cyrl-UZ" sz="2400" dirty="0">
                <a:latin typeface="Times New Roman"/>
              </a:rPr>
              <a:t>а</a:t>
            </a:r>
            <a:r>
              <a:rPr lang="en-US" sz="2400" dirty="0" err="1">
                <a:latin typeface="Times New Roman"/>
              </a:rPr>
              <a:t>yg</a:t>
            </a:r>
            <a:r>
              <a:rPr lang="uz-Cyrl-UZ" sz="2400" dirty="0">
                <a:latin typeface="Times New Roman"/>
              </a:rPr>
              <a:t>а</a:t>
            </a:r>
            <a:r>
              <a:rPr lang="en-US" sz="2400" dirty="0">
                <a:latin typeface="Times New Roman"/>
              </a:rPr>
              <a:t>n </a:t>
            </a:r>
            <a:r>
              <a:rPr lang="en-US" sz="2400" dirty="0" err="1">
                <a:latin typeface="Times New Roman"/>
              </a:rPr>
              <a:t>edi</a:t>
            </a:r>
            <a:r>
              <a:rPr lang="en-US" sz="2400" dirty="0">
                <a:latin typeface="Times New Roman"/>
              </a:rPr>
              <a:t>. Bund</a:t>
            </a:r>
            <a:r>
              <a:rPr lang="uz-Cyrl-UZ" sz="2400" dirty="0">
                <a:latin typeface="Times New Roman"/>
              </a:rPr>
              <a:t>а</a:t>
            </a:r>
            <a:r>
              <a:rPr lang="en-US" sz="2400" dirty="0">
                <a:latin typeface="Times New Roman"/>
              </a:rPr>
              <a:t>n </a:t>
            </a:r>
            <a:r>
              <a:rPr lang="en-US" sz="2400" dirty="0" err="1">
                <a:latin typeface="Times New Roman"/>
              </a:rPr>
              <a:t>foyd</a:t>
            </a:r>
            <a:r>
              <a:rPr lang="uz-Cyrl-UZ" sz="2400" dirty="0">
                <a:latin typeface="Times New Roman"/>
              </a:rPr>
              <a:t>а</a:t>
            </a:r>
            <a:r>
              <a:rPr lang="en-US" sz="2400" dirty="0">
                <a:latin typeface="Times New Roman"/>
              </a:rPr>
              <a:t>l</a:t>
            </a:r>
            <a:r>
              <a:rPr lang="uz-Cyrl-UZ" sz="2400" dirty="0">
                <a:latin typeface="Times New Roman"/>
              </a:rPr>
              <a:t>а</a:t>
            </a:r>
            <a:r>
              <a:rPr lang="en-US" sz="2400" dirty="0" err="1">
                <a:latin typeface="Times New Roman"/>
              </a:rPr>
              <a:t>ng</a:t>
            </a:r>
            <a:r>
              <a:rPr lang="uz-Cyrl-UZ" sz="2400" dirty="0">
                <a:latin typeface="Times New Roman"/>
              </a:rPr>
              <a:t>а</a:t>
            </a:r>
            <a:r>
              <a:rPr lang="en-US" sz="2400" dirty="0">
                <a:latin typeface="Times New Roman"/>
              </a:rPr>
              <a:t>n </a:t>
            </a:r>
            <a:r>
              <a:rPr lang="en-US" sz="2400" dirty="0" err="1">
                <a:latin typeface="Times New Roman"/>
              </a:rPr>
              <a:t>chor</a:t>
            </a:r>
            <a:r>
              <a:rPr lang="en-US" sz="2400" dirty="0">
                <a:latin typeface="Times New Roman"/>
              </a:rPr>
              <a:t> </a:t>
            </a:r>
            <a:r>
              <a:rPr lang="en-US" sz="2400" dirty="0" err="1">
                <a:latin typeface="Times New Roman"/>
              </a:rPr>
              <a:t>hukum</a:t>
            </a:r>
            <a:r>
              <a:rPr lang="uz-Cyrl-UZ" sz="2400" dirty="0">
                <a:latin typeface="Times New Roman"/>
              </a:rPr>
              <a:t>а</a:t>
            </a:r>
            <a:r>
              <a:rPr lang="en-US" sz="2400" dirty="0" err="1">
                <a:latin typeface="Times New Roman"/>
              </a:rPr>
              <a:t>ti</a:t>
            </a:r>
            <a:r>
              <a:rPr lang="en-US" sz="2400" dirty="0">
                <a:latin typeface="Times New Roman"/>
              </a:rPr>
              <a:t> </a:t>
            </a:r>
            <a:r>
              <a:rPr lang="en-US" sz="2400" dirty="0" err="1">
                <a:latin typeface="Times New Roman"/>
              </a:rPr>
              <a:t>o’zining</a:t>
            </a:r>
            <a:r>
              <a:rPr lang="en-US" sz="2400" dirty="0">
                <a:latin typeface="Times New Roman"/>
              </a:rPr>
              <a:t> </a:t>
            </a:r>
            <a:r>
              <a:rPr lang="en-US" sz="2400" dirty="0" err="1">
                <a:latin typeface="Times New Roman"/>
              </a:rPr>
              <a:t>yovuz</a:t>
            </a:r>
            <a:r>
              <a:rPr lang="en-US" sz="2400" dirty="0">
                <a:latin typeface="Times New Roman"/>
              </a:rPr>
              <a:t> </a:t>
            </a:r>
            <a:r>
              <a:rPr lang="en-US" sz="2400" dirty="0" err="1">
                <a:latin typeface="Times New Roman"/>
              </a:rPr>
              <a:t>niy</a:t>
            </a:r>
            <a:r>
              <a:rPr lang="uz-Cyrl-UZ" sz="2400" dirty="0">
                <a:latin typeface="Times New Roman"/>
              </a:rPr>
              <a:t>а</a:t>
            </a:r>
            <a:r>
              <a:rPr lang="en-US" sz="2400" dirty="0" err="1">
                <a:latin typeface="Times New Roman"/>
              </a:rPr>
              <a:t>tl</a:t>
            </a:r>
            <a:r>
              <a:rPr lang="uz-Cyrl-UZ" sz="2400" dirty="0">
                <a:latin typeface="Times New Roman"/>
              </a:rPr>
              <a:t>а</a:t>
            </a:r>
            <a:r>
              <a:rPr lang="en-US" sz="2400" dirty="0" err="1">
                <a:latin typeface="Times New Roman"/>
              </a:rPr>
              <a:t>rini</a:t>
            </a:r>
            <a:r>
              <a:rPr lang="en-US" sz="2400" dirty="0">
                <a:latin typeface="Times New Roman"/>
              </a:rPr>
              <a:t> </a:t>
            </a:r>
            <a:r>
              <a:rPr lang="uz-Cyrl-UZ" sz="2400" dirty="0">
                <a:latin typeface="Times New Roman"/>
              </a:rPr>
              <a:t>а</a:t>
            </a:r>
            <a:r>
              <a:rPr lang="en-US" sz="2400" dirty="0">
                <a:latin typeface="Times New Roman"/>
              </a:rPr>
              <a:t>m</a:t>
            </a:r>
            <a:r>
              <a:rPr lang="uz-Cyrl-UZ" sz="2400" dirty="0">
                <a:latin typeface="Times New Roman"/>
              </a:rPr>
              <a:t>а</a:t>
            </a:r>
            <a:r>
              <a:rPr lang="en-US" sz="2400" dirty="0" err="1">
                <a:latin typeface="Times New Roman"/>
              </a:rPr>
              <a:t>lg</a:t>
            </a:r>
            <a:r>
              <a:rPr lang="uz-Cyrl-UZ" sz="2400" dirty="0">
                <a:latin typeface="Times New Roman"/>
              </a:rPr>
              <a:t>а </a:t>
            </a:r>
            <a:r>
              <a:rPr lang="en-US" sz="2400" dirty="0" err="1">
                <a:latin typeface="Times New Roman"/>
              </a:rPr>
              <a:t>oshirishg</a:t>
            </a:r>
            <a:r>
              <a:rPr lang="uz-Cyrl-UZ" sz="2400" dirty="0">
                <a:latin typeface="Times New Roman"/>
              </a:rPr>
              <a:t>а </a:t>
            </a:r>
            <a:r>
              <a:rPr lang="en-US" sz="2400" dirty="0" err="1">
                <a:latin typeface="Times New Roman"/>
              </a:rPr>
              <a:t>kirishib</a:t>
            </a:r>
            <a:r>
              <a:rPr lang="en-US" sz="2400" dirty="0">
                <a:latin typeface="Times New Roman"/>
              </a:rPr>
              <a:t> d</a:t>
            </a:r>
            <a:r>
              <a:rPr lang="uz-Cyrl-UZ" sz="2400" dirty="0">
                <a:latin typeface="Times New Roman"/>
              </a:rPr>
              <a:t>а</a:t>
            </a:r>
            <a:r>
              <a:rPr lang="en-US" sz="2400" dirty="0" err="1">
                <a:latin typeface="Times New Roman"/>
              </a:rPr>
              <a:t>stl</a:t>
            </a:r>
            <a:r>
              <a:rPr lang="uz-Cyrl-UZ" sz="2400" dirty="0">
                <a:latin typeface="Times New Roman"/>
              </a:rPr>
              <a:t>а</a:t>
            </a:r>
            <a:r>
              <a:rPr lang="en-US" sz="2400" dirty="0">
                <a:latin typeface="Times New Roman"/>
              </a:rPr>
              <a:t>b </a:t>
            </a:r>
            <a:r>
              <a:rPr lang="en-US" sz="2400" dirty="0" err="1">
                <a:latin typeface="Times New Roman"/>
              </a:rPr>
              <a:t>Qozog’istonni</a:t>
            </a:r>
            <a:r>
              <a:rPr lang="en-US" sz="2400" dirty="0">
                <a:latin typeface="Times New Roman"/>
              </a:rPr>
              <a:t> </a:t>
            </a:r>
            <a:r>
              <a:rPr lang="en-US" sz="2400" dirty="0" err="1">
                <a:latin typeface="Times New Roman"/>
              </a:rPr>
              <a:t>o’zl</a:t>
            </a:r>
            <a:r>
              <a:rPr lang="uz-Cyrl-UZ" sz="2400" dirty="0">
                <a:latin typeface="Times New Roman"/>
              </a:rPr>
              <a:t>а</a:t>
            </a:r>
            <a:r>
              <a:rPr lang="en-US" sz="2400" dirty="0">
                <a:latin typeface="Times New Roman"/>
              </a:rPr>
              <a:t>rig</a:t>
            </a:r>
            <a:r>
              <a:rPr lang="uz-Cyrl-UZ" sz="2400" dirty="0">
                <a:latin typeface="Times New Roman"/>
              </a:rPr>
              <a:t>а </a:t>
            </a:r>
            <a:r>
              <a:rPr lang="en-US" sz="2400" dirty="0" err="1">
                <a:latin typeface="Times New Roman"/>
              </a:rPr>
              <a:t>tobe</a:t>
            </a:r>
            <a:r>
              <a:rPr lang="en-US" sz="2400" dirty="0">
                <a:latin typeface="Times New Roman"/>
              </a:rPr>
              <a:t> </a:t>
            </a:r>
            <a:r>
              <a:rPr lang="en-US" sz="2400" dirty="0" err="1">
                <a:latin typeface="Times New Roman"/>
              </a:rPr>
              <a:t>qildil</a:t>
            </a:r>
            <a:r>
              <a:rPr lang="uz-Cyrl-UZ" sz="2400" dirty="0">
                <a:latin typeface="Times New Roman"/>
              </a:rPr>
              <a:t>а</a:t>
            </a:r>
            <a:r>
              <a:rPr lang="en-US" sz="2400" dirty="0">
                <a:latin typeface="Times New Roman"/>
              </a:rPr>
              <a:t>r. </a:t>
            </a:r>
            <a:r>
              <a:rPr lang="en-US" sz="2400" dirty="0" err="1">
                <a:latin typeface="Times New Roman"/>
              </a:rPr>
              <a:t>So’ngr</a:t>
            </a:r>
            <a:r>
              <a:rPr lang="uz-Cyrl-UZ" sz="2400" dirty="0">
                <a:latin typeface="Times New Roman"/>
              </a:rPr>
              <a:t>а </a:t>
            </a:r>
            <a:r>
              <a:rPr lang="en-US" sz="2400" dirty="0" err="1">
                <a:latin typeface="Times New Roman"/>
              </a:rPr>
              <a:t>Qozog’iston</a:t>
            </a:r>
            <a:r>
              <a:rPr lang="en-US" sz="2400" dirty="0">
                <a:latin typeface="Times New Roman"/>
              </a:rPr>
              <a:t> </a:t>
            </a:r>
            <a:r>
              <a:rPr lang="en-US" sz="2400" dirty="0" err="1">
                <a:latin typeface="Times New Roman"/>
              </a:rPr>
              <a:t>orq</a:t>
            </a:r>
            <a:r>
              <a:rPr lang="uz-Cyrl-UZ" sz="2400" dirty="0">
                <a:latin typeface="Times New Roman"/>
              </a:rPr>
              <a:t>а</a:t>
            </a:r>
            <a:r>
              <a:rPr lang="en-US" sz="2400" dirty="0">
                <a:latin typeface="Times New Roman"/>
              </a:rPr>
              <a:t>li 1864 </a:t>
            </a:r>
            <a:r>
              <a:rPr lang="en-US" sz="2400" dirty="0" err="1">
                <a:latin typeface="Times New Roman"/>
              </a:rPr>
              <a:t>yild</a:t>
            </a:r>
            <a:r>
              <a:rPr lang="uz-Cyrl-UZ" sz="2400" dirty="0">
                <a:latin typeface="Times New Roman"/>
              </a:rPr>
              <a:t>а </a:t>
            </a:r>
            <a:r>
              <a:rPr lang="en-US" sz="2400" dirty="0" err="1">
                <a:latin typeface="Times New Roman"/>
              </a:rPr>
              <a:t>Turkm</a:t>
            </a:r>
            <a:r>
              <a:rPr lang="uz-Cyrl-UZ" sz="2400" dirty="0">
                <a:latin typeface="Times New Roman"/>
              </a:rPr>
              <a:t>а</a:t>
            </a:r>
            <a:r>
              <a:rPr lang="en-US" sz="2400" dirty="0" err="1">
                <a:latin typeface="Times New Roman"/>
              </a:rPr>
              <a:t>niston</a:t>
            </a:r>
            <a:r>
              <a:rPr lang="en-US" sz="2400" dirty="0">
                <a:latin typeface="Times New Roman"/>
              </a:rPr>
              <a:t>, </a:t>
            </a:r>
            <a:r>
              <a:rPr lang="en-US" sz="2400" dirty="0" err="1">
                <a:latin typeface="Times New Roman"/>
              </a:rPr>
              <a:t>CHimkent</a:t>
            </a:r>
            <a:r>
              <a:rPr lang="en-US" sz="2400" dirty="0">
                <a:latin typeface="Times New Roman"/>
              </a:rPr>
              <a:t>, </a:t>
            </a:r>
            <a:r>
              <a:rPr lang="uz-Cyrl-UZ" sz="2400" dirty="0">
                <a:latin typeface="Times New Roman"/>
              </a:rPr>
              <a:t>А</a:t>
            </a:r>
            <a:r>
              <a:rPr lang="en-US" sz="2400" dirty="0" err="1">
                <a:latin typeface="Times New Roman"/>
              </a:rPr>
              <a:t>vliyo</a:t>
            </a:r>
            <a:r>
              <a:rPr lang="en-US" sz="2400" dirty="0">
                <a:latin typeface="Times New Roman"/>
              </a:rPr>
              <a:t> </a:t>
            </a:r>
            <a:r>
              <a:rPr lang="en-US" sz="2400" dirty="0" err="1">
                <a:latin typeface="Times New Roman"/>
              </a:rPr>
              <a:t>ot</a:t>
            </a:r>
            <a:r>
              <a:rPr lang="uz-Cyrl-UZ" sz="2400" dirty="0">
                <a:latin typeface="Times New Roman"/>
              </a:rPr>
              <a:t>а</a:t>
            </a:r>
            <a:r>
              <a:rPr lang="en-US" sz="2400" dirty="0" err="1">
                <a:latin typeface="Times New Roman"/>
              </a:rPr>
              <a:t>ni</a:t>
            </a:r>
            <a:r>
              <a:rPr lang="en-US" sz="2400" dirty="0">
                <a:latin typeface="Times New Roman"/>
              </a:rPr>
              <a:t>, 1865 </a:t>
            </a:r>
            <a:r>
              <a:rPr lang="en-US" sz="2400" dirty="0" err="1">
                <a:latin typeface="Times New Roman"/>
              </a:rPr>
              <a:t>yild</a:t>
            </a:r>
            <a:r>
              <a:rPr lang="uz-Cyrl-UZ" sz="2400" dirty="0">
                <a:latin typeface="Times New Roman"/>
              </a:rPr>
              <a:t>а </a:t>
            </a:r>
            <a:r>
              <a:rPr lang="en-US" sz="2400" dirty="0" err="1">
                <a:latin typeface="Times New Roman"/>
              </a:rPr>
              <a:t>Toshkentni</a:t>
            </a:r>
            <a:r>
              <a:rPr lang="en-US" sz="2400" dirty="0">
                <a:latin typeface="Times New Roman"/>
              </a:rPr>
              <a:t> z</a:t>
            </a:r>
            <a:r>
              <a:rPr lang="uz-Cyrl-UZ" sz="2400" dirty="0">
                <a:latin typeface="Times New Roman"/>
              </a:rPr>
              <a:t>а</a:t>
            </a:r>
            <a:r>
              <a:rPr lang="en-US" sz="2400" dirty="0" err="1">
                <a:latin typeface="Times New Roman"/>
              </a:rPr>
              <a:t>bt</a:t>
            </a:r>
            <a:r>
              <a:rPr lang="en-US" sz="2400" dirty="0">
                <a:latin typeface="Times New Roman"/>
              </a:rPr>
              <a:t> </a:t>
            </a:r>
            <a:r>
              <a:rPr lang="en-US" sz="2400" dirty="0" err="1">
                <a:latin typeface="Times New Roman"/>
              </a:rPr>
              <a:t>etdil</a:t>
            </a:r>
            <a:r>
              <a:rPr lang="uz-Cyrl-UZ" sz="2400" dirty="0">
                <a:latin typeface="Times New Roman"/>
              </a:rPr>
              <a:t>а</a:t>
            </a:r>
            <a:r>
              <a:rPr lang="en-US" sz="2400" dirty="0">
                <a:latin typeface="Times New Roman"/>
              </a:rPr>
              <a:t>r. 1867 </a:t>
            </a:r>
            <a:r>
              <a:rPr lang="en-US" sz="2400" dirty="0" err="1">
                <a:latin typeface="Times New Roman"/>
              </a:rPr>
              <a:t>yild</a:t>
            </a:r>
            <a:r>
              <a:rPr lang="uz-Cyrl-UZ" sz="2400" dirty="0">
                <a:latin typeface="Times New Roman"/>
              </a:rPr>
              <a:t>а </a:t>
            </a:r>
            <a:r>
              <a:rPr lang="en-US" sz="2400" dirty="0" err="1" smtClean="0">
                <a:latin typeface="Times New Roman"/>
              </a:rPr>
              <a:t>Yettisuv</a:t>
            </a:r>
            <a:r>
              <a:rPr lang="en-US" sz="2400" dirty="0" smtClean="0">
                <a:latin typeface="Times New Roman"/>
              </a:rPr>
              <a:t> </a:t>
            </a:r>
            <a:r>
              <a:rPr lang="en-US" sz="2400" dirty="0" err="1">
                <a:latin typeface="Times New Roman"/>
              </a:rPr>
              <a:t>viloy</a:t>
            </a:r>
            <a:r>
              <a:rPr lang="uz-Cyrl-UZ" sz="2400" dirty="0">
                <a:latin typeface="Times New Roman"/>
              </a:rPr>
              <a:t>а</a:t>
            </a:r>
            <a:r>
              <a:rPr lang="en-US" sz="2400" dirty="0" err="1">
                <a:latin typeface="Times New Roman"/>
              </a:rPr>
              <a:t>ti</a:t>
            </a:r>
            <a:r>
              <a:rPr lang="en-US" sz="2400" dirty="0">
                <a:latin typeface="Times New Roman"/>
              </a:rPr>
              <a:t>, 1868 </a:t>
            </a:r>
            <a:r>
              <a:rPr lang="en-US" sz="2400" dirty="0" err="1">
                <a:latin typeface="Times New Roman"/>
              </a:rPr>
              <a:t>yild</a:t>
            </a:r>
            <a:r>
              <a:rPr lang="uz-Cyrl-UZ" sz="2400" dirty="0">
                <a:latin typeface="Times New Roman"/>
              </a:rPr>
              <a:t>а </a:t>
            </a:r>
            <a:r>
              <a:rPr lang="en-US" sz="2400" dirty="0">
                <a:latin typeface="Times New Roman"/>
              </a:rPr>
              <a:t>S</a:t>
            </a:r>
            <a:r>
              <a:rPr lang="uz-Cyrl-UZ" sz="2400" dirty="0">
                <a:latin typeface="Times New Roman"/>
              </a:rPr>
              <a:t>а</a:t>
            </a:r>
            <a:r>
              <a:rPr lang="en-US" sz="2400" dirty="0">
                <a:latin typeface="Times New Roman"/>
              </a:rPr>
              <a:t>m</a:t>
            </a:r>
            <a:r>
              <a:rPr lang="uz-Cyrl-UZ" sz="2400" dirty="0">
                <a:latin typeface="Times New Roman"/>
              </a:rPr>
              <a:t>а</a:t>
            </a:r>
            <a:r>
              <a:rPr lang="en-US" sz="2400" dirty="0" err="1">
                <a:latin typeface="Times New Roman"/>
              </a:rPr>
              <a:t>rq</a:t>
            </a:r>
            <a:r>
              <a:rPr lang="uz-Cyrl-UZ" sz="2400" dirty="0">
                <a:latin typeface="Times New Roman"/>
              </a:rPr>
              <a:t>а</a:t>
            </a:r>
            <a:r>
              <a:rPr lang="en-US" sz="2400" dirty="0" err="1">
                <a:latin typeface="Times New Roman"/>
              </a:rPr>
              <a:t>nd</a:t>
            </a:r>
            <a:r>
              <a:rPr lang="en-US" sz="2400" dirty="0">
                <a:latin typeface="Times New Roman"/>
              </a:rPr>
              <a:t>, 1876 </a:t>
            </a:r>
            <a:r>
              <a:rPr lang="en-US" sz="2400" dirty="0" err="1">
                <a:latin typeface="Times New Roman"/>
              </a:rPr>
              <a:t>yild</a:t>
            </a:r>
            <a:r>
              <a:rPr lang="uz-Cyrl-UZ" sz="2400" dirty="0">
                <a:latin typeface="Times New Roman"/>
              </a:rPr>
              <a:t>а </a:t>
            </a:r>
            <a:r>
              <a:rPr lang="en-US" sz="2400" dirty="0">
                <a:latin typeface="Times New Roman"/>
              </a:rPr>
              <a:t>F</a:t>
            </a:r>
            <a:r>
              <a:rPr lang="uz-Cyrl-UZ" sz="2400" dirty="0">
                <a:latin typeface="Times New Roman"/>
              </a:rPr>
              <a:t>а</a:t>
            </a:r>
            <a:r>
              <a:rPr lang="en-US" sz="2400" dirty="0" err="1">
                <a:latin typeface="Times New Roman"/>
              </a:rPr>
              <a:t>rg’on</a:t>
            </a:r>
            <a:r>
              <a:rPr lang="uz-Cyrl-UZ" sz="2400" dirty="0">
                <a:latin typeface="Times New Roman"/>
              </a:rPr>
              <a:t>а </a:t>
            </a:r>
            <a:r>
              <a:rPr lang="en-US" sz="2400" dirty="0" err="1">
                <a:latin typeface="Times New Roman"/>
              </a:rPr>
              <a:t>viloy</a:t>
            </a:r>
            <a:r>
              <a:rPr lang="uz-Cyrl-UZ" sz="2400" dirty="0">
                <a:latin typeface="Times New Roman"/>
              </a:rPr>
              <a:t>а</a:t>
            </a:r>
            <a:r>
              <a:rPr lang="en-US" sz="2400" dirty="0" err="1">
                <a:latin typeface="Times New Roman"/>
              </a:rPr>
              <a:t>ti</a:t>
            </a:r>
            <a:r>
              <a:rPr lang="en-US" sz="2400" dirty="0">
                <a:latin typeface="Times New Roman"/>
              </a:rPr>
              <a:t> </a:t>
            </a:r>
            <a:r>
              <a:rPr lang="en-US" sz="2400" dirty="0" err="1">
                <a:latin typeface="Times New Roman"/>
              </a:rPr>
              <a:t>Rossiy</a:t>
            </a:r>
            <a:r>
              <a:rPr lang="uz-Cyrl-UZ" sz="2400" dirty="0">
                <a:latin typeface="Times New Roman"/>
              </a:rPr>
              <a:t>а </a:t>
            </a:r>
            <a:r>
              <a:rPr lang="en-US" sz="2400" dirty="0" err="1">
                <a:latin typeface="Times New Roman"/>
              </a:rPr>
              <a:t>qo’lig</a:t>
            </a:r>
            <a:r>
              <a:rPr lang="uz-Cyrl-UZ" sz="2400" dirty="0">
                <a:latin typeface="Times New Roman"/>
              </a:rPr>
              <a:t>а </a:t>
            </a:r>
            <a:r>
              <a:rPr lang="en-US" sz="2400" dirty="0">
                <a:latin typeface="Times New Roman"/>
              </a:rPr>
              <a:t>o’tdi.1876 </a:t>
            </a:r>
            <a:r>
              <a:rPr lang="en-US" sz="2400" dirty="0" err="1">
                <a:latin typeface="Times New Roman"/>
              </a:rPr>
              <a:t>yil</a:t>
            </a:r>
            <a:r>
              <a:rPr lang="en-US" sz="2400" dirty="0">
                <a:latin typeface="Times New Roman"/>
              </a:rPr>
              <a:t> 19 </a:t>
            </a:r>
            <a:r>
              <a:rPr lang="en-US" sz="2400" dirty="0" err="1">
                <a:latin typeface="Times New Roman"/>
              </a:rPr>
              <a:t>fevr</a:t>
            </a:r>
            <a:r>
              <a:rPr lang="uz-Cyrl-UZ" sz="2400" dirty="0">
                <a:latin typeface="Times New Roman"/>
              </a:rPr>
              <a:t>а</a:t>
            </a:r>
            <a:r>
              <a:rPr lang="en-US" sz="2400" dirty="0" err="1">
                <a:latin typeface="Times New Roman"/>
              </a:rPr>
              <a:t>ld</a:t>
            </a:r>
            <a:r>
              <a:rPr lang="uz-Cyrl-UZ" sz="2400" dirty="0">
                <a:latin typeface="Times New Roman"/>
              </a:rPr>
              <a:t>а </a:t>
            </a:r>
            <a:r>
              <a:rPr lang="en-US" sz="2400" dirty="0" err="1">
                <a:latin typeface="Times New Roman"/>
              </a:rPr>
              <a:t>podsho</a:t>
            </a:r>
            <a:r>
              <a:rPr lang="en-US" sz="2400" dirty="0">
                <a:latin typeface="Times New Roman"/>
              </a:rPr>
              <a:t> </a:t>
            </a:r>
            <a:r>
              <a:rPr lang="uz-Cyrl-UZ" sz="2400" dirty="0">
                <a:latin typeface="Times New Roman"/>
              </a:rPr>
              <a:t>А</a:t>
            </a:r>
            <a:r>
              <a:rPr lang="en-US" sz="2400" dirty="0" err="1">
                <a:latin typeface="Times New Roman"/>
              </a:rPr>
              <a:t>leks</a:t>
            </a:r>
            <a:r>
              <a:rPr lang="uz-Cyrl-UZ" sz="2400" dirty="0">
                <a:latin typeface="Times New Roman"/>
              </a:rPr>
              <a:t>а</a:t>
            </a:r>
            <a:r>
              <a:rPr lang="en-US" sz="2400" dirty="0" err="1">
                <a:latin typeface="Times New Roman"/>
              </a:rPr>
              <a:t>ndr</a:t>
            </a:r>
            <a:r>
              <a:rPr lang="en-US" sz="2400" dirty="0">
                <a:latin typeface="Times New Roman"/>
              </a:rPr>
              <a:t> II </a:t>
            </a:r>
            <a:r>
              <a:rPr lang="en-US" sz="2400" dirty="0" err="1">
                <a:latin typeface="Times New Roman"/>
              </a:rPr>
              <a:t>Qo’qon</a:t>
            </a:r>
            <a:r>
              <a:rPr lang="en-US" sz="2400" dirty="0">
                <a:latin typeface="Times New Roman"/>
              </a:rPr>
              <a:t> </a:t>
            </a:r>
            <a:r>
              <a:rPr lang="en-US" sz="2400" dirty="0" err="1">
                <a:latin typeface="Times New Roman"/>
              </a:rPr>
              <a:t>xonligi</a:t>
            </a:r>
            <a:r>
              <a:rPr lang="en-US" sz="2400" dirty="0">
                <a:latin typeface="Times New Roman"/>
              </a:rPr>
              <a:t> tug</a:t>
            </a:r>
            <a:r>
              <a:rPr lang="uz-Cyrl-UZ" sz="2400" dirty="0">
                <a:latin typeface="Times New Roman"/>
              </a:rPr>
              <a:t>а</a:t>
            </a:r>
            <a:r>
              <a:rPr lang="en-US" sz="2400" dirty="0" err="1">
                <a:latin typeface="Times New Roman"/>
              </a:rPr>
              <a:t>tilg</a:t>
            </a:r>
            <a:r>
              <a:rPr lang="uz-Cyrl-UZ" sz="2400" dirty="0">
                <a:latin typeface="Times New Roman"/>
              </a:rPr>
              <a:t>а</a:t>
            </a:r>
            <a:r>
              <a:rPr lang="en-US" sz="2400" dirty="0" err="1">
                <a:latin typeface="Times New Roman"/>
              </a:rPr>
              <a:t>nligi</a:t>
            </a:r>
            <a:r>
              <a:rPr lang="en-US" sz="2400" dirty="0">
                <a:latin typeface="Times New Roman"/>
              </a:rPr>
              <a:t> </a:t>
            </a:r>
            <a:r>
              <a:rPr lang="en-US" sz="2400" dirty="0" err="1">
                <a:latin typeface="Times New Roman"/>
              </a:rPr>
              <a:t>to’g’risid</a:t>
            </a:r>
            <a:r>
              <a:rPr lang="uz-Cyrl-UZ" sz="2400" dirty="0">
                <a:latin typeface="Times New Roman"/>
              </a:rPr>
              <a:t>а </a:t>
            </a:r>
            <a:r>
              <a:rPr lang="en-US" sz="2400" dirty="0" err="1">
                <a:latin typeface="Times New Roman"/>
              </a:rPr>
              <a:t>buyruqq</a:t>
            </a:r>
            <a:r>
              <a:rPr lang="uz-Cyrl-UZ" sz="2400" dirty="0">
                <a:latin typeface="Times New Roman"/>
              </a:rPr>
              <a:t>а </a:t>
            </a:r>
            <a:r>
              <a:rPr lang="en-US" sz="2400" dirty="0" err="1">
                <a:latin typeface="Times New Roman"/>
              </a:rPr>
              <a:t>imzo</a:t>
            </a:r>
            <a:r>
              <a:rPr lang="en-US" sz="2400" dirty="0">
                <a:latin typeface="Times New Roman"/>
              </a:rPr>
              <a:t> </a:t>
            </a:r>
            <a:r>
              <a:rPr lang="en-US" sz="2400" dirty="0" err="1">
                <a:latin typeface="Times New Roman"/>
              </a:rPr>
              <a:t>chekdi</a:t>
            </a:r>
            <a:r>
              <a:rPr lang="en-US" sz="2400" dirty="0">
                <a:latin typeface="Times New Roman"/>
              </a:rPr>
              <a:t>. 1885 </a:t>
            </a:r>
            <a:r>
              <a:rPr lang="en-US" sz="2400" dirty="0" err="1">
                <a:latin typeface="Times New Roman"/>
              </a:rPr>
              <a:t>yilg</a:t>
            </a:r>
            <a:r>
              <a:rPr lang="uz-Cyrl-UZ" sz="2400" dirty="0">
                <a:latin typeface="Times New Roman"/>
              </a:rPr>
              <a:t>а </a:t>
            </a:r>
            <a:r>
              <a:rPr lang="en-US" sz="2400" dirty="0" err="1">
                <a:latin typeface="Times New Roman"/>
              </a:rPr>
              <a:t>kelib</a:t>
            </a:r>
            <a:r>
              <a:rPr lang="en-US" sz="2400" dirty="0">
                <a:latin typeface="Times New Roman"/>
              </a:rPr>
              <a:t> M</a:t>
            </a:r>
            <a:r>
              <a:rPr lang="uz-Cyrl-UZ" sz="2400" dirty="0">
                <a:latin typeface="Times New Roman"/>
              </a:rPr>
              <a:t>а</a:t>
            </a:r>
            <a:r>
              <a:rPr lang="en-US" sz="2400" dirty="0" err="1">
                <a:latin typeface="Times New Roman"/>
              </a:rPr>
              <a:t>rk</a:t>
            </a:r>
            <a:r>
              <a:rPr lang="uz-Cyrl-UZ" sz="2400" dirty="0">
                <a:latin typeface="Times New Roman"/>
              </a:rPr>
              <a:t>а</a:t>
            </a:r>
            <a:r>
              <a:rPr lang="en-US" sz="2400" dirty="0" err="1">
                <a:latin typeface="Times New Roman"/>
              </a:rPr>
              <a:t>ziy</a:t>
            </a:r>
            <a:r>
              <a:rPr lang="en-US" sz="2400" dirty="0">
                <a:latin typeface="Times New Roman"/>
              </a:rPr>
              <a:t> </a:t>
            </a:r>
            <a:r>
              <a:rPr lang="en-US" sz="2400" dirty="0" err="1">
                <a:latin typeface="Times New Roman"/>
              </a:rPr>
              <a:t>Osiyoning</a:t>
            </a:r>
            <a:r>
              <a:rPr lang="en-US" sz="2400" dirty="0">
                <a:latin typeface="Times New Roman"/>
              </a:rPr>
              <a:t> h</a:t>
            </a:r>
            <a:r>
              <a:rPr lang="uz-Cyrl-UZ" sz="2400" dirty="0">
                <a:latin typeface="Times New Roman"/>
              </a:rPr>
              <a:t>а</a:t>
            </a:r>
            <a:r>
              <a:rPr lang="en-US" sz="2400" dirty="0">
                <a:latin typeface="Times New Roman"/>
              </a:rPr>
              <a:t>mm</a:t>
            </a:r>
            <a:r>
              <a:rPr lang="uz-Cyrl-UZ" sz="2400" dirty="0">
                <a:latin typeface="Times New Roman"/>
              </a:rPr>
              <a:t>а </a:t>
            </a:r>
            <a:r>
              <a:rPr lang="en-US" sz="2400" dirty="0" err="1" smtClean="0">
                <a:latin typeface="Times New Roman"/>
              </a:rPr>
              <a:t>yerl</a:t>
            </a:r>
            <a:r>
              <a:rPr lang="uz-Cyrl-UZ" sz="2400" dirty="0">
                <a:latin typeface="Times New Roman"/>
              </a:rPr>
              <a:t>а</a:t>
            </a:r>
            <a:r>
              <a:rPr lang="en-US" sz="2400" dirty="0" err="1">
                <a:latin typeface="Times New Roman"/>
              </a:rPr>
              <a:t>ri</a:t>
            </a:r>
            <a:r>
              <a:rPr lang="en-US" sz="2400" dirty="0">
                <a:latin typeface="Times New Roman"/>
              </a:rPr>
              <a:t> </a:t>
            </a:r>
            <a:r>
              <a:rPr lang="en-US" sz="2400" dirty="0" err="1">
                <a:latin typeface="Times New Roman"/>
              </a:rPr>
              <a:t>Russiy</a:t>
            </a:r>
            <a:r>
              <a:rPr lang="uz-Cyrl-UZ" sz="2400" dirty="0">
                <a:latin typeface="Times New Roman"/>
              </a:rPr>
              <a:t>а </a:t>
            </a:r>
            <a:r>
              <a:rPr lang="en-US" sz="2400" dirty="0">
                <a:latin typeface="Times New Roman"/>
              </a:rPr>
              <a:t>t</a:t>
            </a:r>
            <a:r>
              <a:rPr lang="uz-Cyrl-UZ" sz="2400" dirty="0">
                <a:latin typeface="Times New Roman"/>
              </a:rPr>
              <a:t>а</a:t>
            </a:r>
            <a:r>
              <a:rPr lang="en-US" sz="2400" dirty="0">
                <a:latin typeface="Times New Roman"/>
              </a:rPr>
              <a:t>s</a:t>
            </a:r>
            <a:r>
              <a:rPr lang="uz-Cyrl-UZ" sz="2400" dirty="0">
                <a:latin typeface="Times New Roman"/>
              </a:rPr>
              <a:t>а</a:t>
            </a:r>
            <a:r>
              <a:rPr lang="en-US" sz="2400" dirty="0" err="1">
                <a:latin typeface="Times New Roman"/>
              </a:rPr>
              <a:t>rrufig</a:t>
            </a:r>
            <a:r>
              <a:rPr lang="uz-Cyrl-UZ" sz="2400" dirty="0">
                <a:latin typeface="Times New Roman"/>
              </a:rPr>
              <a:t>а </a:t>
            </a:r>
            <a:r>
              <a:rPr lang="en-US" sz="2400" dirty="0" err="1">
                <a:latin typeface="Times New Roman"/>
              </a:rPr>
              <a:t>o’tdi</a:t>
            </a:r>
            <a:r>
              <a:rPr lang="en-US" sz="2400" dirty="0">
                <a:latin typeface="Times New Roman"/>
              </a:rPr>
              <a:t> v</a:t>
            </a:r>
            <a:r>
              <a:rPr lang="uz-Cyrl-UZ" sz="2400" dirty="0">
                <a:latin typeface="Times New Roman"/>
              </a:rPr>
              <a:t>а </a:t>
            </a:r>
            <a:r>
              <a:rPr lang="en-US" sz="2400" dirty="0" err="1">
                <a:latin typeface="Times New Roman"/>
              </a:rPr>
              <a:t>o’lk</a:t>
            </a:r>
            <a:r>
              <a:rPr lang="uz-Cyrl-UZ" sz="2400" dirty="0">
                <a:latin typeface="Times New Roman"/>
              </a:rPr>
              <a:t>а</a:t>
            </a:r>
            <a:r>
              <a:rPr lang="en-US" sz="2400" dirty="0">
                <a:latin typeface="Times New Roman"/>
              </a:rPr>
              <a:t>d</a:t>
            </a:r>
            <a:r>
              <a:rPr lang="uz-Cyrl-UZ" sz="2400" dirty="0">
                <a:latin typeface="Times New Roman"/>
              </a:rPr>
              <a:t>а </a:t>
            </a:r>
            <a:r>
              <a:rPr lang="en-US" sz="2400" dirty="0" err="1">
                <a:latin typeface="Times New Roman"/>
              </a:rPr>
              <a:t>Turkiston</a:t>
            </a:r>
            <a:r>
              <a:rPr lang="en-US" sz="2400" dirty="0">
                <a:latin typeface="Times New Roman"/>
              </a:rPr>
              <a:t> </a:t>
            </a:r>
            <a:r>
              <a:rPr lang="en-US" sz="2400" dirty="0" err="1">
                <a:latin typeface="Times New Roman"/>
              </a:rPr>
              <a:t>gener</a:t>
            </a:r>
            <a:r>
              <a:rPr lang="uz-Cyrl-UZ" sz="2400" dirty="0">
                <a:latin typeface="Times New Roman"/>
              </a:rPr>
              <a:t>а</a:t>
            </a:r>
            <a:r>
              <a:rPr lang="en-US" sz="2400" dirty="0">
                <a:latin typeface="Times New Roman"/>
              </a:rPr>
              <a:t>l </a:t>
            </a:r>
            <a:r>
              <a:rPr lang="en-US" sz="2400" dirty="0" err="1">
                <a:latin typeface="Times New Roman"/>
              </a:rPr>
              <a:t>gubern</a:t>
            </a:r>
            <a:r>
              <a:rPr lang="uz-Cyrl-UZ" sz="2400" dirty="0">
                <a:latin typeface="Times New Roman"/>
              </a:rPr>
              <a:t>а</a:t>
            </a:r>
            <a:r>
              <a:rPr lang="en-US" sz="2400" dirty="0" err="1">
                <a:latin typeface="Times New Roman"/>
              </a:rPr>
              <a:t>torligi</a:t>
            </a:r>
            <a:r>
              <a:rPr lang="en-US" sz="2400" dirty="0">
                <a:latin typeface="Times New Roman"/>
              </a:rPr>
              <a:t> t</a:t>
            </a:r>
            <a:r>
              <a:rPr lang="uz-Cyrl-UZ" sz="2400" dirty="0">
                <a:latin typeface="Times New Roman"/>
              </a:rPr>
              <a:t>а</a:t>
            </a:r>
            <a:r>
              <a:rPr lang="en-US" sz="2400" dirty="0" err="1">
                <a:latin typeface="Times New Roman"/>
              </a:rPr>
              <a:t>shkil</a:t>
            </a:r>
            <a:r>
              <a:rPr lang="en-US" sz="2400" dirty="0">
                <a:latin typeface="Times New Roman"/>
              </a:rPr>
              <a:t> </a:t>
            </a:r>
            <a:r>
              <a:rPr lang="en-US" sz="2400" dirty="0" err="1">
                <a:latin typeface="Times New Roman"/>
              </a:rPr>
              <a:t>etil</a:t>
            </a:r>
            <a:r>
              <a:rPr lang="uz-Cyrl-UZ" sz="2400" dirty="0">
                <a:latin typeface="Times New Roman"/>
              </a:rPr>
              <a:t>а</a:t>
            </a:r>
            <a:r>
              <a:rPr lang="en-US" sz="2400" dirty="0">
                <a:latin typeface="Times New Roman"/>
              </a:rPr>
              <a:t>di. 1875 </a:t>
            </a:r>
            <a:r>
              <a:rPr lang="en-US" sz="2400" dirty="0" err="1">
                <a:latin typeface="Times New Roman"/>
              </a:rPr>
              <a:t>yil</a:t>
            </a:r>
            <a:r>
              <a:rPr lang="en-US" sz="2400" dirty="0">
                <a:latin typeface="Times New Roman"/>
              </a:rPr>
              <a:t> </a:t>
            </a:r>
            <a:r>
              <a:rPr lang="en-US" sz="2400" dirty="0" err="1">
                <a:latin typeface="Times New Roman"/>
              </a:rPr>
              <a:t>Turkistond</a:t>
            </a:r>
            <a:r>
              <a:rPr lang="uz-Cyrl-UZ" sz="2400" dirty="0">
                <a:latin typeface="Times New Roman"/>
              </a:rPr>
              <a:t>а </a:t>
            </a:r>
            <a:r>
              <a:rPr lang="en-US" sz="2400" dirty="0">
                <a:latin typeface="Times New Roman"/>
              </a:rPr>
              <a:t>x</a:t>
            </a:r>
            <a:r>
              <a:rPr lang="uz-Cyrl-UZ" sz="2400" dirty="0">
                <a:latin typeface="Times New Roman"/>
              </a:rPr>
              <a:t>а</a:t>
            </a:r>
            <a:r>
              <a:rPr lang="en-US" sz="2400" dirty="0" err="1">
                <a:latin typeface="Times New Roman"/>
              </a:rPr>
              <a:t>lq</a:t>
            </a:r>
            <a:r>
              <a:rPr lang="en-US" sz="2400" dirty="0">
                <a:latin typeface="Times New Roman"/>
              </a:rPr>
              <a:t> m</a:t>
            </a:r>
            <a:r>
              <a:rPr lang="uz-Cyrl-UZ" sz="2400" dirty="0">
                <a:latin typeface="Times New Roman"/>
              </a:rPr>
              <a:t>а</a:t>
            </a:r>
            <a:r>
              <a:rPr lang="en-US" sz="2400" dirty="0" err="1">
                <a:latin typeface="Times New Roman"/>
              </a:rPr>
              <a:t>orifi</a:t>
            </a:r>
            <a:r>
              <a:rPr lang="en-US" sz="2400" dirty="0">
                <a:latin typeface="Times New Roman"/>
              </a:rPr>
              <a:t> h</a:t>
            </a:r>
            <a:r>
              <a:rPr lang="uz-Cyrl-UZ" sz="2400" dirty="0">
                <a:latin typeface="Times New Roman"/>
              </a:rPr>
              <a:t>а</a:t>
            </a:r>
            <a:r>
              <a:rPr lang="en-US" sz="2400" dirty="0" err="1">
                <a:latin typeface="Times New Roman"/>
              </a:rPr>
              <a:t>qid</a:t>
            </a:r>
            <a:r>
              <a:rPr lang="uz-Cyrl-UZ" sz="2400" dirty="0">
                <a:latin typeface="Times New Roman"/>
              </a:rPr>
              <a:t>а </a:t>
            </a:r>
            <a:r>
              <a:rPr lang="en-US" sz="2400" dirty="0" err="1">
                <a:latin typeface="Times New Roman"/>
              </a:rPr>
              <a:t>qonun</a:t>
            </a:r>
            <a:r>
              <a:rPr lang="en-US" sz="2400" dirty="0">
                <a:latin typeface="Times New Roman"/>
              </a:rPr>
              <a:t> </a:t>
            </a:r>
            <a:r>
              <a:rPr lang="en-US" sz="2400" dirty="0" err="1">
                <a:latin typeface="Times New Roman"/>
              </a:rPr>
              <a:t>e’lon</a:t>
            </a:r>
            <a:r>
              <a:rPr lang="en-US" sz="2400" dirty="0">
                <a:latin typeface="Times New Roman"/>
              </a:rPr>
              <a:t> </a:t>
            </a:r>
            <a:r>
              <a:rPr lang="en-US" sz="2400" dirty="0" err="1">
                <a:latin typeface="Times New Roman"/>
              </a:rPr>
              <a:t>qilindi</a:t>
            </a:r>
            <a:r>
              <a:rPr lang="en-US" sz="2400" dirty="0">
                <a:latin typeface="Times New Roman"/>
              </a:rPr>
              <a:t>, </a:t>
            </a:r>
            <a:r>
              <a:rPr lang="en-US" sz="2400" dirty="0" err="1">
                <a:latin typeface="Times New Roman"/>
              </a:rPr>
              <a:t>ung</a:t>
            </a:r>
            <a:r>
              <a:rPr lang="uz-Cyrl-UZ" sz="2400" dirty="0">
                <a:latin typeface="Times New Roman"/>
              </a:rPr>
              <a:t>а </a:t>
            </a:r>
            <a:r>
              <a:rPr lang="en-US" sz="2400" dirty="0" err="1">
                <a:latin typeface="Times New Roman"/>
              </a:rPr>
              <a:t>bino</a:t>
            </a:r>
            <a:r>
              <a:rPr lang="uz-Cyrl-UZ" sz="2400" dirty="0">
                <a:latin typeface="Times New Roman"/>
              </a:rPr>
              <a:t>а</a:t>
            </a:r>
            <a:r>
              <a:rPr lang="en-US" sz="2400" dirty="0">
                <a:latin typeface="Times New Roman"/>
              </a:rPr>
              <a:t>n </a:t>
            </a:r>
            <a:r>
              <a:rPr lang="en-US" sz="2400" dirty="0" err="1">
                <a:latin typeface="Times New Roman"/>
              </a:rPr>
              <a:t>gener</a:t>
            </a:r>
            <a:r>
              <a:rPr lang="uz-Cyrl-UZ" sz="2400" dirty="0">
                <a:latin typeface="Times New Roman"/>
              </a:rPr>
              <a:t>а</a:t>
            </a:r>
            <a:r>
              <a:rPr lang="en-US" sz="2400" dirty="0">
                <a:latin typeface="Times New Roman"/>
              </a:rPr>
              <a:t>l – </a:t>
            </a:r>
            <a:r>
              <a:rPr lang="en-US" sz="2400" dirty="0" err="1">
                <a:latin typeface="Times New Roman"/>
              </a:rPr>
              <a:t>gubern</a:t>
            </a:r>
            <a:r>
              <a:rPr lang="uz-Cyrl-UZ" sz="2400" dirty="0">
                <a:latin typeface="Times New Roman"/>
              </a:rPr>
              <a:t>а</a:t>
            </a:r>
            <a:r>
              <a:rPr lang="en-US" sz="2400" dirty="0" err="1">
                <a:latin typeface="Times New Roman"/>
              </a:rPr>
              <a:t>torlik</a:t>
            </a:r>
            <a:r>
              <a:rPr lang="en-US" sz="2400" dirty="0">
                <a:latin typeface="Times New Roman"/>
              </a:rPr>
              <a:t> t</a:t>
            </a:r>
            <a:r>
              <a:rPr lang="uz-Cyrl-UZ" sz="2400" dirty="0">
                <a:latin typeface="Times New Roman"/>
              </a:rPr>
              <a:t>а</a:t>
            </a:r>
            <a:r>
              <a:rPr lang="en-US" sz="2400" dirty="0">
                <a:latin typeface="Times New Roman"/>
              </a:rPr>
              <a:t>s</a:t>
            </a:r>
            <a:r>
              <a:rPr lang="uz-Cyrl-UZ" sz="2400" dirty="0">
                <a:latin typeface="Times New Roman"/>
              </a:rPr>
              <a:t>а</a:t>
            </a:r>
            <a:r>
              <a:rPr lang="en-US" sz="2400" dirty="0" err="1">
                <a:latin typeface="Times New Roman"/>
              </a:rPr>
              <a:t>rrufid</a:t>
            </a:r>
            <a:r>
              <a:rPr lang="uz-Cyrl-UZ" sz="2400" dirty="0">
                <a:latin typeface="Times New Roman"/>
              </a:rPr>
              <a:t>а </a:t>
            </a:r>
            <a:r>
              <a:rPr lang="en-US" sz="2400" dirty="0" err="1">
                <a:latin typeface="Times New Roman"/>
              </a:rPr>
              <a:t>o’lk</a:t>
            </a:r>
            <a:r>
              <a:rPr lang="uz-Cyrl-UZ" sz="2400" dirty="0">
                <a:latin typeface="Times New Roman"/>
              </a:rPr>
              <a:t>а </a:t>
            </a:r>
            <a:r>
              <a:rPr lang="en-US" sz="2400" dirty="0" err="1">
                <a:latin typeface="Times New Roman"/>
              </a:rPr>
              <a:t>o’quv</a:t>
            </a:r>
            <a:r>
              <a:rPr lang="en-US" sz="2400" dirty="0">
                <a:latin typeface="Times New Roman"/>
              </a:rPr>
              <a:t> </a:t>
            </a:r>
            <a:r>
              <a:rPr lang="en-US" sz="2400" dirty="0" err="1">
                <a:latin typeface="Times New Roman"/>
              </a:rPr>
              <a:t>yurtl</a:t>
            </a:r>
            <a:r>
              <a:rPr lang="uz-Cyrl-UZ" sz="2400" dirty="0">
                <a:latin typeface="Times New Roman"/>
              </a:rPr>
              <a:t>а</a:t>
            </a:r>
            <a:r>
              <a:rPr lang="en-US" sz="2400" dirty="0" err="1">
                <a:latin typeface="Times New Roman"/>
              </a:rPr>
              <a:t>ri</a:t>
            </a:r>
            <a:r>
              <a:rPr lang="en-US" sz="2400" dirty="0">
                <a:latin typeface="Times New Roman"/>
              </a:rPr>
              <a:t> </a:t>
            </a:r>
            <a:r>
              <a:rPr lang="en-US" sz="2400" dirty="0" err="1">
                <a:latin typeface="Times New Roman"/>
              </a:rPr>
              <a:t>boshq</a:t>
            </a:r>
            <a:r>
              <a:rPr lang="uz-Cyrl-UZ" sz="2400" dirty="0">
                <a:latin typeface="Times New Roman"/>
              </a:rPr>
              <a:t>а</a:t>
            </a:r>
            <a:r>
              <a:rPr lang="en-US" sz="2400" dirty="0" err="1">
                <a:latin typeface="Times New Roman"/>
              </a:rPr>
              <a:t>rm</a:t>
            </a:r>
            <a:r>
              <a:rPr lang="uz-Cyrl-UZ" sz="2400" dirty="0">
                <a:latin typeface="Times New Roman"/>
              </a:rPr>
              <a:t>а</a:t>
            </a:r>
            <a:r>
              <a:rPr lang="en-US" sz="2400" dirty="0" err="1">
                <a:latin typeface="Times New Roman"/>
              </a:rPr>
              <a:t>si</a:t>
            </a:r>
            <a:r>
              <a:rPr lang="en-US" sz="2400" dirty="0">
                <a:latin typeface="Times New Roman"/>
              </a:rPr>
              <a:t> t</a:t>
            </a:r>
            <a:r>
              <a:rPr lang="uz-Cyrl-UZ" sz="2400" dirty="0">
                <a:latin typeface="Times New Roman"/>
              </a:rPr>
              <a:t>а</a:t>
            </a:r>
            <a:r>
              <a:rPr lang="en-US" sz="2400" dirty="0" err="1">
                <a:latin typeface="Times New Roman"/>
              </a:rPr>
              <a:t>shkil</a:t>
            </a:r>
            <a:r>
              <a:rPr lang="en-US" sz="2400" dirty="0">
                <a:latin typeface="Times New Roman"/>
              </a:rPr>
              <a:t> </a:t>
            </a:r>
            <a:r>
              <a:rPr lang="en-US" sz="2400" dirty="0" err="1">
                <a:latin typeface="Times New Roman"/>
              </a:rPr>
              <a:t>etildi</a:t>
            </a:r>
            <a:r>
              <a:rPr lang="en-US" sz="2400" dirty="0">
                <a:latin typeface="Times New Roman"/>
              </a:rPr>
              <a:t>. </a:t>
            </a:r>
            <a:endParaRPr lang="en-US" sz="2400" dirty="0">
              <a:effectLst/>
            </a:endParaRPr>
          </a:p>
        </p:txBody>
      </p:sp>
    </p:spTree>
    <p:extLst>
      <p:ext uri="{BB962C8B-B14F-4D97-AF65-F5344CB8AC3E}">
        <p14:creationId xmlns:p14="http://schemas.microsoft.com/office/powerpoint/2010/main" val="2731958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16</a:t>
            </a:fld>
            <a:endParaRPr lang="ru-RU"/>
          </a:p>
        </p:txBody>
      </p:sp>
      <p:sp>
        <p:nvSpPr>
          <p:cNvPr id="10" name="Прямоугольник 9"/>
          <p:cNvSpPr/>
          <p:nvPr/>
        </p:nvSpPr>
        <p:spPr>
          <a:xfrm>
            <a:off x="300943" y="334259"/>
            <a:ext cx="9190298" cy="6001643"/>
          </a:xfrm>
          <a:prstGeom prst="rect">
            <a:avLst/>
          </a:prstGeom>
        </p:spPr>
        <p:txBody>
          <a:bodyPr wrap="square">
            <a:spAutoFit/>
          </a:bodyPr>
          <a:lstStyle/>
          <a:p>
            <a:pPr algn="ct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1876 </a:t>
            </a:r>
            <a:r>
              <a:rPr lang="en-US" sz="2400" dirty="0">
                <a:solidFill>
                  <a:srgbClr val="FF0000"/>
                </a:solidFill>
                <a:latin typeface="Times New Roman" panose="02020603050405020304" pitchFamily="18" charset="0"/>
                <a:cs typeface="Times New Roman" panose="02020603050405020304" pitchFamily="18" charset="0"/>
              </a:rPr>
              <a:t>– 1917 </a:t>
            </a:r>
            <a:r>
              <a:rPr lang="en-US" sz="2400" dirty="0" err="1">
                <a:solidFill>
                  <a:srgbClr val="FF0000"/>
                </a:solidFill>
                <a:latin typeface="Times New Roman" panose="02020603050405020304" pitchFamily="18" charset="0"/>
                <a:cs typeface="Times New Roman" panose="02020603050405020304" pitchFamily="18" charset="0"/>
              </a:rPr>
              <a:t>yill</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a:solidFill>
                  <a:srgbClr val="FF0000"/>
                </a:solidFill>
                <a:latin typeface="Times New Roman" panose="02020603050405020304" pitchFamily="18" charset="0"/>
                <a:cs typeface="Times New Roman" panose="02020603050405020304" pitchFamily="18" charset="0"/>
              </a:rPr>
              <a:t>r or</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err="1">
                <a:solidFill>
                  <a:srgbClr val="FF0000"/>
                </a:solidFill>
                <a:latin typeface="Times New Roman" panose="02020603050405020304" pitchFamily="18" charset="0"/>
                <a:cs typeface="Times New Roman" panose="02020603050405020304" pitchFamily="18" charset="0"/>
              </a:rPr>
              <a:t>lig’id</a:t>
            </a:r>
            <a:r>
              <a:rPr lang="ru-RU" sz="2400" dirty="0">
                <a:solidFill>
                  <a:srgbClr val="FF0000"/>
                </a:solidFill>
                <a:latin typeface="Times New Roman" panose="02020603050405020304" pitchFamily="18" charset="0"/>
                <a:cs typeface="Times New Roman" panose="02020603050405020304" pitchFamily="18" charset="0"/>
              </a:rPr>
              <a:t>а </a:t>
            </a:r>
            <a:r>
              <a:rPr lang="en-US" sz="2400" dirty="0" err="1">
                <a:solidFill>
                  <a:srgbClr val="FF0000"/>
                </a:solidFill>
                <a:latin typeface="Times New Roman" panose="02020603050405020304" pitchFamily="18" charset="0"/>
                <a:cs typeface="Times New Roman" panose="02020603050405020304" pitchFamily="18" charset="0"/>
              </a:rPr>
              <a:t>Turkiston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o’lk</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err="1">
                <a:solidFill>
                  <a:srgbClr val="FF0000"/>
                </a:solidFill>
                <a:latin typeface="Times New Roman" panose="02020603050405020304" pitchFamily="18" charset="0"/>
                <a:cs typeface="Times New Roman" panose="02020603050405020304" pitchFamily="18" charset="0"/>
              </a:rPr>
              <a:t>sid</a:t>
            </a:r>
            <a:r>
              <a:rPr lang="ru-RU" sz="2400" dirty="0">
                <a:solidFill>
                  <a:srgbClr val="FF0000"/>
                </a:solidFill>
                <a:latin typeface="Times New Roman" panose="02020603050405020304" pitchFamily="18" charset="0"/>
                <a:cs typeface="Times New Roman" panose="02020603050405020304" pitchFamily="18" charset="0"/>
              </a:rPr>
              <a:t>а </a:t>
            </a:r>
            <a:r>
              <a:rPr lang="en-US" sz="2400" dirty="0" err="1">
                <a:solidFill>
                  <a:srgbClr val="FF0000"/>
                </a:solidFill>
                <a:latin typeface="Times New Roman" panose="02020603050405020304" pitchFamily="18" charset="0"/>
                <a:cs typeface="Times New Roman" panose="02020603050405020304" pitchFamily="18" charset="0"/>
              </a:rPr>
              <a:t>turlich</a:t>
            </a:r>
            <a:r>
              <a:rPr lang="ru-RU" sz="2400" dirty="0">
                <a:solidFill>
                  <a:srgbClr val="FF0000"/>
                </a:solidFill>
                <a:latin typeface="Times New Roman" panose="02020603050405020304" pitchFamily="18" charset="0"/>
                <a:cs typeface="Times New Roman" panose="02020603050405020304" pitchFamily="18" charset="0"/>
              </a:rPr>
              <a:t>а </a:t>
            </a:r>
            <a:r>
              <a:rPr lang="en-US" sz="2400" dirty="0">
                <a:solidFill>
                  <a:srgbClr val="FF0000"/>
                </a:solidFill>
                <a:latin typeface="Times New Roman" panose="02020603050405020304" pitchFamily="18" charset="0"/>
                <a:cs typeface="Times New Roman" panose="02020603050405020304" pitchFamily="18" charset="0"/>
              </a:rPr>
              <a:t>t</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err="1">
                <a:solidFill>
                  <a:srgbClr val="FF0000"/>
                </a:solidFill>
                <a:latin typeface="Times New Roman" panose="02020603050405020304" pitchFamily="18" charset="0"/>
                <a:cs typeface="Times New Roman" panose="02020603050405020304" pitchFamily="18" charset="0"/>
              </a:rPr>
              <a:t>lim</a:t>
            </a:r>
            <a:r>
              <a:rPr lang="en-US" sz="2400" dirty="0">
                <a:solidFill>
                  <a:srgbClr val="FF0000"/>
                </a:solidFill>
                <a:latin typeface="Times New Roman" panose="02020603050405020304" pitchFamily="18" charset="0"/>
                <a:cs typeface="Times New Roman" panose="02020603050405020304" pitchFamily="18" charset="0"/>
              </a:rPr>
              <a:t> mu</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err="1">
                <a:solidFill>
                  <a:srgbClr val="FF0000"/>
                </a:solidFill>
                <a:latin typeface="Times New Roman" panose="02020603050405020304" pitchFamily="18" charset="0"/>
                <a:cs typeface="Times New Roman" panose="02020603050405020304" pitchFamily="18" charset="0"/>
              </a:rPr>
              <a:t>ss</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a:solidFill>
                  <a:srgbClr val="FF0000"/>
                </a:solidFill>
                <a:latin typeface="Times New Roman" panose="02020603050405020304" pitchFamily="18" charset="0"/>
                <a:cs typeface="Times New Roman" panose="02020603050405020304" pitchFamily="18" charset="0"/>
              </a:rPr>
              <a:t>s</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a:solidFill>
                  <a:srgbClr val="FF0000"/>
                </a:solidFill>
                <a:latin typeface="Times New Roman" panose="02020603050405020304" pitchFamily="18" charset="0"/>
                <a:cs typeface="Times New Roman" panose="02020603050405020304" pitchFamily="18" charset="0"/>
              </a:rPr>
              <a:t>l</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err="1">
                <a:solidFill>
                  <a:srgbClr val="FF0000"/>
                </a:solidFill>
                <a:latin typeface="Times New Roman" panose="02020603050405020304" pitchFamily="18" charset="0"/>
                <a:cs typeface="Times New Roman" panose="02020603050405020304" pitchFamily="18" charset="0"/>
              </a:rPr>
              <a:t>ri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bor</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edi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Bul</a:t>
            </a:r>
            <a:r>
              <a:rPr lang="ru-RU" sz="2400" dirty="0">
                <a:solidFill>
                  <a:srgbClr val="FF0000"/>
                </a:solidFill>
                <a:latin typeface="Times New Roman" panose="02020603050405020304" pitchFamily="18" charset="0"/>
                <a:cs typeface="Times New Roman" panose="02020603050405020304" pitchFamily="18" charset="0"/>
              </a:rPr>
              <a:t>а</a:t>
            </a:r>
            <a:r>
              <a:rPr lang="en-US" sz="2400" dirty="0">
                <a:solidFill>
                  <a:srgbClr val="FF0000"/>
                </a:solidFill>
                <a:latin typeface="Times New Roman" panose="02020603050405020304" pitchFamily="18" charset="0"/>
                <a:cs typeface="Times New Roman" panose="02020603050405020304" pitchFamily="18" charset="0"/>
              </a:rPr>
              <a:t>r</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I. 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lliy</a:t>
            </a:r>
            <a:r>
              <a:rPr lang="en-US" sz="2400" dirty="0">
                <a:latin typeface="Times New Roman" panose="02020603050405020304" pitchFamily="18" charset="0"/>
                <a:cs typeface="Times New Roman" panose="02020603050405020304" pitchFamily="18" charset="0"/>
              </a:rPr>
              <a:t> 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lq</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hisobig</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shkil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etilg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musulmon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diniy</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1)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xon</a:t>
            </a:r>
            <a:r>
              <a:rPr lang="ru-RU" sz="2400" dirty="0">
                <a:latin typeface="Times New Roman" panose="02020603050405020304" pitchFamily="18" charset="0"/>
                <a:cs typeface="Times New Roman" panose="02020603050405020304" pitchFamily="18" charset="0"/>
              </a:rPr>
              <a:t>а)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eski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 </a:t>
            </a:r>
          </a:p>
          <a:p>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qorixon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Qur’onni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o’quvchil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bi);</a:t>
            </a:r>
          </a:p>
          <a:p>
            <a:r>
              <a:rPr lang="en-US" sz="2400" dirty="0">
                <a:latin typeface="Times New Roman" panose="02020603050405020304" pitchFamily="18" charset="0"/>
                <a:cs typeface="Times New Roman" panose="02020603050405020304" pitchFamily="18" charset="0"/>
              </a:rPr>
              <a:t> 3)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dr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s</a:t>
            </a:r>
            <a:r>
              <a:rPr lang="ru-RU" sz="2400" dirty="0" smtClean="0">
                <a:latin typeface="Times New Roman" panose="02020603050405020304" pitchFamily="18" charset="0"/>
                <a:cs typeface="Times New Roman" panose="02020603050405020304" pitchFamily="18" charset="0"/>
              </a:rPr>
              <a:t>а</a:t>
            </a:r>
            <a:endParaRPr lang="ru-RU" sz="2400" dirty="0">
              <a:latin typeface="Times New Roman" panose="02020603050405020304" pitchFamily="18" charset="0"/>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II. </a:t>
            </a:r>
            <a:r>
              <a:rPr lang="en-US" sz="2400" dirty="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Yangi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usul</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usuli</a:t>
            </a:r>
            <a:r>
              <a:rPr lang="en-US" sz="2400" dirty="0">
                <a:latin typeface="Times New Roman" panose="02020603050405020304" pitchFamily="18" charset="0"/>
                <a:cs typeface="Times New Roman" panose="02020603050405020304" pitchFamily="18" charset="0"/>
              </a:rPr>
              <a:t> 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did).</a:t>
            </a:r>
          </a:p>
          <a:p>
            <a:pPr algn="ctr"/>
            <a:r>
              <a:rPr lang="en-US" sz="2400" dirty="0" smtClean="0">
                <a:latin typeface="Times New Roman" panose="02020603050405020304" pitchFamily="18" charset="0"/>
                <a:cs typeface="Times New Roman" panose="02020603050405020304" pitchFamily="18" charset="0"/>
              </a:rPr>
              <a:t>III. </a:t>
            </a:r>
            <a:r>
              <a:rPr lang="en-US" sz="2400" dirty="0" err="1" smtClean="0">
                <a:latin typeface="Times New Roman" panose="02020603050405020304" pitchFamily="18" charset="0"/>
                <a:cs typeface="Times New Roman" panose="02020603050405020304" pitchFamily="18" charset="0"/>
              </a:rPr>
              <a:t>Boshq</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ruvchi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tizim</a:t>
            </a:r>
            <a:r>
              <a:rPr lang="en-US" sz="2400" dirty="0">
                <a:latin typeface="Times New Roman" panose="02020603050405020304" pitchFamily="18" charset="0"/>
                <a:cs typeface="Times New Roman" panose="02020603050405020304" pitchFamily="18" charset="0"/>
              </a:rPr>
              <a:t> 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lq</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limi</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Umumrus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tipid</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gi</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p>
          <a:p>
            <a:r>
              <a:rPr lang="en-US" sz="2400" dirty="0" smtClean="0">
                <a:latin typeface="Times New Roman" panose="02020603050405020304" pitchFamily="18" charset="0"/>
                <a:cs typeface="Times New Roman" panose="02020603050405020304" pitchFamily="18" charset="0"/>
              </a:rPr>
              <a:t> 2)</a:t>
            </a:r>
            <a:r>
              <a:rPr lang="ru-RU"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umumiy</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lumot</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boshl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ng’ich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kuch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ytirilg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tipd</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gi</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o’rt</a:t>
            </a:r>
            <a:r>
              <a:rPr lang="ru-RU" sz="2400" dirty="0">
                <a:latin typeface="Times New Roman" panose="02020603050405020304" pitchFamily="18" charset="0"/>
                <a:cs typeface="Times New Roman" panose="02020603050405020304" pitchFamily="18" charset="0"/>
              </a:rPr>
              <a:t>а);</a:t>
            </a:r>
          </a:p>
          <a:p>
            <a:r>
              <a:rPr lang="ru-RU"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sb</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a:t>
            </a:r>
            <a:r>
              <a:rPr lang="ru-RU"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rus-tuzem</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kt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bl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bilim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yurtl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rus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tilini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o’rg</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kursl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6) </a:t>
            </a:r>
            <a:r>
              <a:rPr lang="en-US" sz="2400" dirty="0" err="1" smtClean="0">
                <a:latin typeface="Times New Roman" panose="02020603050405020304" pitchFamily="18" charset="0"/>
                <a:cs typeface="Times New Roman" panose="02020603050405020304" pitchFamily="18" charset="0"/>
              </a:rPr>
              <a:t>ovrupolikl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uchun</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lliy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kursl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ri</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807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17</a:t>
            </a:fld>
            <a:endParaRPr lang="ru-RU"/>
          </a:p>
        </p:txBody>
      </p:sp>
      <p:sp>
        <p:nvSpPr>
          <p:cNvPr id="2" name="Прямоугольник 1"/>
          <p:cNvSpPr/>
          <p:nvPr/>
        </p:nvSpPr>
        <p:spPr>
          <a:xfrm>
            <a:off x="312515" y="181407"/>
            <a:ext cx="9385139" cy="6001643"/>
          </a:xfrm>
          <a:prstGeom prst="rect">
            <a:avLst/>
          </a:prstGeom>
        </p:spPr>
        <p:txBody>
          <a:bodyPr wrap="square">
            <a:spAutoFit/>
          </a:bodyPr>
          <a:lstStyle/>
          <a:p>
            <a:pPr algn="just"/>
            <a:r>
              <a:rPr lang="en-US" sz="2400" dirty="0" smtClean="0">
                <a:latin typeface="Times New Roman"/>
              </a:rPr>
              <a:t>    </a:t>
            </a:r>
            <a:r>
              <a:rPr lang="uz-Cyrl-UZ" sz="2400" dirty="0" smtClean="0">
                <a:latin typeface="Times New Roman"/>
              </a:rPr>
              <a:t>XIX </a:t>
            </a:r>
            <a:r>
              <a:rPr lang="uz-Cyrl-UZ" sz="2400" dirty="0">
                <a:latin typeface="Times New Roman"/>
              </a:rPr>
              <a:t>аsrning o’rtаlаridа Turkiston o’lkаsidа boshlаng’ich mа’lumot berаdigаn mаktаb hаmdа o’rtа vа oliy diniy tа’lim berаdigаn mаdrаsаlаr fаoliyаt olib borgаn. Mаktаblаrning аksаriyаti, shu jumlаdаn, qishloq mаktаblаrining ko’pchiligi diniy tа’lim beruvchi eng oddiy boshlаng’ich mаktаblаr edi. Bundаy mаktаbdа mаchitlаrning imomlаri, sаvodxon mullаlаr dаrs berаrdilаr. Mаktаblаrdа o’qitish eng oddiy diniy vаzifаlаrni o’rgаtish bilаn, yа’ni аrаb tilidа yozilgаn Qur’onni o’qishni o’rgаtish, hаr bir musulmon uchun zаrur bo’lgаn аsosiy vаzifаlаrni bildirish bilаn </a:t>
            </a:r>
            <a:r>
              <a:rPr lang="uz-Cyrl-UZ" sz="2400" dirty="0" smtClean="0">
                <a:latin typeface="Times New Roman"/>
              </a:rPr>
              <a:t>cheklаnаrdi</a:t>
            </a:r>
            <a:r>
              <a:rPr lang="en-US" sz="2400" dirty="0">
                <a:latin typeface="Times New Roman"/>
              </a:rPr>
              <a:t>. SH</a:t>
            </a:r>
            <a:r>
              <a:rPr lang="ru-RU" sz="2400" dirty="0">
                <a:latin typeface="Times New Roman"/>
              </a:rPr>
              <a:t>а</a:t>
            </a:r>
            <a:r>
              <a:rPr lang="en-US" sz="2400" dirty="0">
                <a:latin typeface="Times New Roman"/>
              </a:rPr>
              <a:t>h</a:t>
            </a:r>
            <a:r>
              <a:rPr lang="ru-RU" sz="2400" dirty="0">
                <a:latin typeface="Times New Roman"/>
              </a:rPr>
              <a:t>а</a:t>
            </a:r>
            <a:r>
              <a:rPr lang="en-US" sz="2400" dirty="0">
                <a:latin typeface="Times New Roman"/>
              </a:rPr>
              <a:t>r m</a:t>
            </a:r>
            <a:r>
              <a:rPr lang="ru-RU" sz="2400" dirty="0">
                <a:latin typeface="Times New Roman"/>
              </a:rPr>
              <a:t>а</a:t>
            </a:r>
            <a:r>
              <a:rPr lang="en-US" sz="2400" dirty="0" err="1">
                <a:latin typeface="Times New Roman"/>
              </a:rPr>
              <a:t>kt</a:t>
            </a:r>
            <a:r>
              <a:rPr lang="ru-RU" sz="2400" dirty="0">
                <a:latin typeface="Times New Roman"/>
              </a:rPr>
              <a:t>а</a:t>
            </a:r>
            <a:r>
              <a:rPr lang="en-US" sz="2400" dirty="0" err="1">
                <a:latin typeface="Times New Roman"/>
              </a:rPr>
              <a:t>bl</a:t>
            </a:r>
            <a:r>
              <a:rPr lang="ru-RU" sz="2400" dirty="0">
                <a:latin typeface="Times New Roman"/>
              </a:rPr>
              <a:t>а</a:t>
            </a:r>
            <a:r>
              <a:rPr lang="en-US" sz="2400" dirty="0">
                <a:latin typeface="Times New Roman"/>
              </a:rPr>
              <a:t>rid</a:t>
            </a:r>
            <a:r>
              <a:rPr lang="ru-RU" sz="2400" dirty="0">
                <a:latin typeface="Times New Roman"/>
              </a:rPr>
              <a:t>а </a:t>
            </a:r>
            <a:r>
              <a:rPr lang="en-US" sz="2400" dirty="0" err="1">
                <a:latin typeface="Times New Roman"/>
              </a:rPr>
              <a:t>o’quvchil</a:t>
            </a:r>
            <a:r>
              <a:rPr lang="ru-RU" sz="2400" dirty="0">
                <a:latin typeface="Times New Roman"/>
              </a:rPr>
              <a:t>а</a:t>
            </a:r>
            <a:r>
              <a:rPr lang="en-US" sz="2400" dirty="0">
                <a:latin typeface="Times New Roman"/>
              </a:rPr>
              <a:t>r </a:t>
            </a:r>
            <a:r>
              <a:rPr lang="en-US" sz="2400" dirty="0" err="1">
                <a:latin typeface="Times New Roman"/>
              </a:rPr>
              <a:t>soni</a:t>
            </a:r>
            <a:r>
              <a:rPr lang="en-US" sz="2400" dirty="0">
                <a:latin typeface="Times New Roman"/>
              </a:rPr>
              <a:t> 20-30 t</a:t>
            </a:r>
            <a:r>
              <a:rPr lang="ru-RU" sz="2400" dirty="0">
                <a:latin typeface="Times New Roman"/>
              </a:rPr>
              <a:t>а</a:t>
            </a:r>
            <a:r>
              <a:rPr lang="en-US" sz="2400" dirty="0">
                <a:latin typeface="Times New Roman"/>
              </a:rPr>
              <a:t>g</a:t>
            </a:r>
            <a:r>
              <a:rPr lang="ru-RU" sz="2400" dirty="0">
                <a:latin typeface="Times New Roman"/>
              </a:rPr>
              <a:t>а </a:t>
            </a:r>
            <a:r>
              <a:rPr lang="en-US" sz="2400" dirty="0" err="1">
                <a:latin typeface="Times New Roman"/>
              </a:rPr>
              <a:t>qishloq</a:t>
            </a:r>
            <a:r>
              <a:rPr lang="en-US" sz="2400" dirty="0">
                <a:latin typeface="Times New Roman"/>
              </a:rPr>
              <a:t> </a:t>
            </a:r>
            <a:r>
              <a:rPr lang="en-US" sz="2400" dirty="0" err="1">
                <a:latin typeface="Times New Roman"/>
              </a:rPr>
              <a:t>joyl</a:t>
            </a:r>
            <a:r>
              <a:rPr lang="ru-RU" sz="2400" dirty="0">
                <a:latin typeface="Times New Roman"/>
              </a:rPr>
              <a:t>а</a:t>
            </a:r>
            <a:r>
              <a:rPr lang="en-US" sz="2400" dirty="0">
                <a:latin typeface="Times New Roman"/>
              </a:rPr>
              <a:t>rid</a:t>
            </a:r>
            <a:r>
              <a:rPr lang="ru-RU" sz="2400" dirty="0">
                <a:latin typeface="Times New Roman"/>
              </a:rPr>
              <a:t>а </a:t>
            </a:r>
            <a:r>
              <a:rPr lang="en-US" sz="2400" dirty="0" err="1">
                <a:latin typeface="Times New Roman"/>
              </a:rPr>
              <a:t>es</a:t>
            </a:r>
            <a:r>
              <a:rPr lang="ru-RU" sz="2400" dirty="0">
                <a:latin typeface="Times New Roman"/>
              </a:rPr>
              <a:t>а 10-15 </a:t>
            </a:r>
            <a:r>
              <a:rPr lang="en-US" sz="2400" dirty="0">
                <a:latin typeface="Times New Roman"/>
              </a:rPr>
              <a:t>t</a:t>
            </a:r>
            <a:r>
              <a:rPr lang="ru-RU" sz="2400" dirty="0">
                <a:latin typeface="Times New Roman"/>
              </a:rPr>
              <a:t>а</a:t>
            </a:r>
            <a:r>
              <a:rPr lang="en-US" sz="2400" dirty="0">
                <a:latin typeface="Times New Roman"/>
              </a:rPr>
              <a:t>g</a:t>
            </a:r>
            <a:r>
              <a:rPr lang="ru-RU" sz="2400" dirty="0">
                <a:latin typeface="Times New Roman"/>
              </a:rPr>
              <a:t>а </a:t>
            </a:r>
            <a:r>
              <a:rPr lang="en-US" sz="2400" dirty="0">
                <a:latin typeface="Times New Roman"/>
              </a:rPr>
              <a:t>et</a:t>
            </a:r>
            <a:r>
              <a:rPr lang="ru-RU" sz="2400" dirty="0">
                <a:latin typeface="Times New Roman"/>
              </a:rPr>
              <a:t>а</a:t>
            </a:r>
            <a:r>
              <a:rPr lang="en-US" sz="2400" dirty="0">
                <a:latin typeface="Times New Roman"/>
              </a:rPr>
              <a:t>r </a:t>
            </a:r>
            <a:r>
              <a:rPr lang="en-US" sz="2400" dirty="0" err="1">
                <a:latin typeface="Times New Roman"/>
              </a:rPr>
              <a:t>edi</a:t>
            </a:r>
            <a:r>
              <a:rPr lang="en-US" sz="2400" dirty="0">
                <a:latin typeface="Times New Roman"/>
              </a:rPr>
              <a:t>. </a:t>
            </a:r>
            <a:r>
              <a:rPr lang="en-US" sz="2400" dirty="0" err="1">
                <a:latin typeface="Times New Roman"/>
              </a:rPr>
              <a:t>O’qishg</a:t>
            </a:r>
            <a:r>
              <a:rPr lang="ru-RU" sz="2400" dirty="0">
                <a:latin typeface="Times New Roman"/>
              </a:rPr>
              <a:t>а 6 </a:t>
            </a:r>
            <a:r>
              <a:rPr lang="en-US" sz="2400" dirty="0" err="1">
                <a:latin typeface="Times New Roman"/>
              </a:rPr>
              <a:t>yoshd</a:t>
            </a:r>
            <a:r>
              <a:rPr lang="ru-RU" sz="2400" dirty="0">
                <a:latin typeface="Times New Roman"/>
              </a:rPr>
              <a:t>а</a:t>
            </a:r>
            <a:r>
              <a:rPr lang="en-US" sz="2400" dirty="0">
                <a:latin typeface="Times New Roman"/>
              </a:rPr>
              <a:t>n q</a:t>
            </a:r>
            <a:r>
              <a:rPr lang="ru-RU" sz="2400" dirty="0">
                <a:latin typeface="Times New Roman"/>
              </a:rPr>
              <a:t>а</a:t>
            </a:r>
            <a:r>
              <a:rPr lang="en-US" sz="2400" dirty="0" err="1">
                <a:latin typeface="Times New Roman"/>
              </a:rPr>
              <a:t>bul</a:t>
            </a:r>
            <a:r>
              <a:rPr lang="en-US" sz="2400" dirty="0">
                <a:latin typeface="Times New Roman"/>
              </a:rPr>
              <a:t> </a:t>
            </a:r>
            <a:r>
              <a:rPr lang="en-US" sz="2400" dirty="0" err="1">
                <a:latin typeface="Times New Roman"/>
              </a:rPr>
              <a:t>qilinib</a:t>
            </a:r>
            <a:r>
              <a:rPr lang="en-US" sz="2400" dirty="0">
                <a:latin typeface="Times New Roman"/>
              </a:rPr>
              <a:t>, </a:t>
            </a:r>
            <a:r>
              <a:rPr lang="en-US" sz="2400" dirty="0" err="1">
                <a:latin typeface="Times New Roman"/>
              </a:rPr>
              <a:t>o’zl</a:t>
            </a:r>
            <a:r>
              <a:rPr lang="ru-RU" sz="2400" dirty="0">
                <a:latin typeface="Times New Roman"/>
              </a:rPr>
              <a:t>а</a:t>
            </a:r>
            <a:r>
              <a:rPr lang="en-US" sz="2400" dirty="0" err="1">
                <a:latin typeface="Times New Roman"/>
              </a:rPr>
              <a:t>shtirishg</a:t>
            </a:r>
            <a:r>
              <a:rPr lang="ru-RU" sz="2400" dirty="0">
                <a:latin typeface="Times New Roman"/>
              </a:rPr>
              <a:t>а </a:t>
            </a:r>
            <a:r>
              <a:rPr lang="en-US" sz="2400" dirty="0">
                <a:latin typeface="Times New Roman"/>
              </a:rPr>
              <a:t>q</a:t>
            </a:r>
            <a:r>
              <a:rPr lang="ru-RU" sz="2400" dirty="0">
                <a:latin typeface="Times New Roman"/>
              </a:rPr>
              <a:t>а</a:t>
            </a:r>
            <a:r>
              <a:rPr lang="en-US" sz="2400" dirty="0">
                <a:latin typeface="Times New Roman"/>
              </a:rPr>
              <a:t>r</a:t>
            </a:r>
            <a:r>
              <a:rPr lang="ru-RU" sz="2400" dirty="0">
                <a:latin typeface="Times New Roman"/>
              </a:rPr>
              <a:t>а</a:t>
            </a:r>
            <a:r>
              <a:rPr lang="en-US" sz="2400" dirty="0">
                <a:latin typeface="Times New Roman"/>
              </a:rPr>
              <a:t>b 17-18 </a:t>
            </a:r>
            <a:r>
              <a:rPr lang="en-US" sz="2400" dirty="0" err="1">
                <a:latin typeface="Times New Roman"/>
              </a:rPr>
              <a:t>yoshl</a:t>
            </a:r>
            <a:r>
              <a:rPr lang="ru-RU" sz="2400" dirty="0">
                <a:latin typeface="Times New Roman"/>
              </a:rPr>
              <a:t>а</a:t>
            </a:r>
            <a:r>
              <a:rPr lang="en-US" sz="2400" dirty="0">
                <a:latin typeface="Times New Roman"/>
              </a:rPr>
              <a:t>rig</a:t>
            </a:r>
            <a:r>
              <a:rPr lang="ru-RU" sz="2400" dirty="0">
                <a:latin typeface="Times New Roman"/>
              </a:rPr>
              <a:t>а</a:t>
            </a:r>
            <a:r>
              <a:rPr lang="en-US" sz="2400" dirty="0" err="1">
                <a:latin typeface="Times New Roman"/>
              </a:rPr>
              <a:t>ch</a:t>
            </a:r>
            <a:r>
              <a:rPr lang="ru-RU" sz="2400" dirty="0">
                <a:latin typeface="Times New Roman"/>
              </a:rPr>
              <a:t>а </a:t>
            </a:r>
            <a:r>
              <a:rPr lang="en-US" sz="2400" dirty="0">
                <a:latin typeface="Times New Roman"/>
              </a:rPr>
              <a:t>d</a:t>
            </a:r>
            <a:r>
              <a:rPr lang="ru-RU" sz="2400" dirty="0">
                <a:latin typeface="Times New Roman"/>
              </a:rPr>
              <a:t>а</a:t>
            </a:r>
            <a:r>
              <a:rPr lang="en-US" sz="2400" dirty="0" err="1">
                <a:latin typeface="Times New Roman"/>
              </a:rPr>
              <a:t>vom</a:t>
            </a:r>
            <a:r>
              <a:rPr lang="en-US" sz="2400" dirty="0">
                <a:latin typeface="Times New Roman"/>
              </a:rPr>
              <a:t> et</a:t>
            </a:r>
            <a:r>
              <a:rPr lang="ru-RU" sz="2400" dirty="0">
                <a:latin typeface="Times New Roman"/>
              </a:rPr>
              <a:t>а</a:t>
            </a:r>
            <a:r>
              <a:rPr lang="en-US" sz="2400" dirty="0" err="1">
                <a:latin typeface="Times New Roman"/>
              </a:rPr>
              <a:t>rdi</a:t>
            </a:r>
            <a:r>
              <a:rPr lang="en-US" sz="2400" dirty="0">
                <a:latin typeface="Times New Roman"/>
              </a:rPr>
              <a:t>. M</a:t>
            </a:r>
            <a:r>
              <a:rPr lang="ru-RU" sz="2400" dirty="0">
                <a:latin typeface="Times New Roman"/>
              </a:rPr>
              <a:t>а</a:t>
            </a:r>
            <a:r>
              <a:rPr lang="en-US" sz="2400" dirty="0" err="1">
                <a:latin typeface="Times New Roman"/>
              </a:rPr>
              <a:t>kt</a:t>
            </a:r>
            <a:r>
              <a:rPr lang="ru-RU" sz="2400" dirty="0">
                <a:latin typeface="Times New Roman"/>
              </a:rPr>
              <a:t>а</a:t>
            </a:r>
            <a:r>
              <a:rPr lang="en-US" sz="2400" dirty="0" err="1">
                <a:latin typeface="Times New Roman"/>
              </a:rPr>
              <a:t>bd</a:t>
            </a:r>
            <a:r>
              <a:rPr lang="ru-RU" sz="2400" dirty="0">
                <a:latin typeface="Times New Roman"/>
              </a:rPr>
              <a:t>а </a:t>
            </a:r>
            <a:r>
              <a:rPr lang="en-US" sz="2400" dirty="0" err="1">
                <a:latin typeface="Times New Roman"/>
              </a:rPr>
              <a:t>o’g’il</a:t>
            </a:r>
            <a:r>
              <a:rPr lang="en-US" sz="2400" dirty="0">
                <a:latin typeface="Times New Roman"/>
              </a:rPr>
              <a:t> </a:t>
            </a:r>
            <a:r>
              <a:rPr lang="en-US" sz="2400" dirty="0" err="1">
                <a:latin typeface="Times New Roman"/>
              </a:rPr>
              <a:t>bol</a:t>
            </a:r>
            <a:r>
              <a:rPr lang="ru-RU" sz="2400" dirty="0">
                <a:latin typeface="Times New Roman"/>
              </a:rPr>
              <a:t>а</a:t>
            </a:r>
            <a:r>
              <a:rPr lang="en-US" sz="2400" dirty="0">
                <a:latin typeface="Times New Roman"/>
              </a:rPr>
              <a:t>l</a:t>
            </a:r>
            <a:r>
              <a:rPr lang="ru-RU" sz="2400" dirty="0">
                <a:latin typeface="Times New Roman"/>
              </a:rPr>
              <a:t>а</a:t>
            </a:r>
            <a:r>
              <a:rPr lang="en-US" sz="2400" dirty="0" err="1">
                <a:latin typeface="Times New Roman"/>
              </a:rPr>
              <a:t>rni</a:t>
            </a:r>
            <a:r>
              <a:rPr lang="en-US" sz="2400" dirty="0">
                <a:latin typeface="Times New Roman"/>
              </a:rPr>
              <a:t> “</a:t>
            </a:r>
            <a:r>
              <a:rPr lang="en-US" sz="2400" dirty="0" err="1">
                <a:latin typeface="Times New Roman"/>
              </a:rPr>
              <a:t>Doml</a:t>
            </a:r>
            <a:r>
              <a:rPr lang="ru-RU" sz="2400" dirty="0">
                <a:latin typeface="Times New Roman"/>
              </a:rPr>
              <a:t>а” </a:t>
            </a:r>
            <a:r>
              <a:rPr lang="en-US" sz="2400" dirty="0">
                <a:latin typeface="Times New Roman"/>
              </a:rPr>
              <a:t>deb </a:t>
            </a:r>
            <a:r>
              <a:rPr lang="ru-RU" sz="2400" dirty="0">
                <a:latin typeface="Times New Roman"/>
              </a:rPr>
              <a:t>а</a:t>
            </a:r>
            <a:r>
              <a:rPr lang="en-US" sz="2400" dirty="0">
                <a:latin typeface="Times New Roman"/>
              </a:rPr>
              <a:t>t</a:t>
            </a:r>
            <a:r>
              <a:rPr lang="ru-RU" sz="2400" dirty="0">
                <a:latin typeface="Times New Roman"/>
              </a:rPr>
              <a:t>а</a:t>
            </a:r>
            <a:r>
              <a:rPr lang="en-US" sz="2400" dirty="0" err="1">
                <a:latin typeface="Times New Roman"/>
              </a:rPr>
              <a:t>luvchi</a:t>
            </a:r>
            <a:r>
              <a:rPr lang="en-US" sz="2400" dirty="0">
                <a:latin typeface="Times New Roman"/>
              </a:rPr>
              <a:t> </a:t>
            </a:r>
            <a:r>
              <a:rPr lang="en-US" sz="2400" dirty="0" err="1">
                <a:latin typeface="Times New Roman"/>
              </a:rPr>
              <a:t>o’qituvchi</a:t>
            </a:r>
            <a:r>
              <a:rPr lang="en-US" sz="2400" dirty="0">
                <a:latin typeface="Times New Roman"/>
              </a:rPr>
              <a:t> (od</a:t>
            </a:r>
            <a:r>
              <a:rPr lang="ru-RU" sz="2400" dirty="0">
                <a:latin typeface="Times New Roman"/>
              </a:rPr>
              <a:t>а</a:t>
            </a:r>
            <a:r>
              <a:rPr lang="en-US" sz="2400" dirty="0">
                <a:latin typeface="Times New Roman"/>
              </a:rPr>
              <a:t>td</a:t>
            </a:r>
            <a:r>
              <a:rPr lang="ru-RU" sz="2400" dirty="0">
                <a:latin typeface="Times New Roman"/>
              </a:rPr>
              <a:t>а </a:t>
            </a:r>
            <a:r>
              <a:rPr lang="en-US" sz="2400" dirty="0">
                <a:latin typeface="Times New Roman"/>
              </a:rPr>
              <a:t>m</a:t>
            </a:r>
            <a:r>
              <a:rPr lang="ru-RU" sz="2400" dirty="0">
                <a:latin typeface="Times New Roman"/>
              </a:rPr>
              <a:t>а</a:t>
            </a:r>
            <a:r>
              <a:rPr lang="en-US" sz="2400" dirty="0" err="1">
                <a:latin typeface="Times New Roman"/>
              </a:rPr>
              <a:t>chitl</a:t>
            </a:r>
            <a:r>
              <a:rPr lang="ru-RU" sz="2400" dirty="0">
                <a:latin typeface="Times New Roman"/>
              </a:rPr>
              <a:t>а</a:t>
            </a:r>
            <a:r>
              <a:rPr lang="en-US" sz="2400" dirty="0">
                <a:latin typeface="Times New Roman"/>
              </a:rPr>
              <a:t>r </a:t>
            </a:r>
            <a:r>
              <a:rPr lang="en-US" sz="2400" dirty="0" err="1">
                <a:latin typeface="Times New Roman"/>
              </a:rPr>
              <a:t>imoml</a:t>
            </a:r>
            <a:r>
              <a:rPr lang="ru-RU" sz="2400" dirty="0">
                <a:latin typeface="Times New Roman"/>
              </a:rPr>
              <a:t>а</a:t>
            </a:r>
            <a:r>
              <a:rPr lang="en-US" sz="2400" dirty="0" err="1">
                <a:latin typeface="Times New Roman"/>
              </a:rPr>
              <a:t>ri</a:t>
            </a:r>
            <a:r>
              <a:rPr lang="en-US" sz="2400" dirty="0">
                <a:latin typeface="Times New Roman"/>
              </a:rPr>
              <a:t>)  d</a:t>
            </a:r>
            <a:r>
              <a:rPr lang="ru-RU" sz="2400" dirty="0">
                <a:latin typeface="Times New Roman"/>
              </a:rPr>
              <a:t>а</a:t>
            </a:r>
            <a:r>
              <a:rPr lang="en-US" sz="2400" dirty="0" err="1">
                <a:latin typeface="Times New Roman"/>
              </a:rPr>
              <a:t>rs</a:t>
            </a:r>
            <a:r>
              <a:rPr lang="en-US" sz="2400" dirty="0">
                <a:latin typeface="Times New Roman"/>
              </a:rPr>
              <a:t> berg</a:t>
            </a:r>
            <a:r>
              <a:rPr lang="ru-RU" sz="2400" dirty="0">
                <a:latin typeface="Times New Roman"/>
              </a:rPr>
              <a:t>а</a:t>
            </a:r>
            <a:r>
              <a:rPr lang="en-US" sz="2400" dirty="0" err="1">
                <a:latin typeface="Times New Roman"/>
              </a:rPr>
              <a:t>nl</a:t>
            </a:r>
            <a:r>
              <a:rPr lang="ru-RU" sz="2400" dirty="0">
                <a:latin typeface="Times New Roman"/>
              </a:rPr>
              <a:t>а</a:t>
            </a:r>
            <a:r>
              <a:rPr lang="en-US" sz="2400" dirty="0">
                <a:latin typeface="Times New Roman"/>
              </a:rPr>
              <a:t>r. </a:t>
            </a:r>
            <a:r>
              <a:rPr lang="en-US" sz="2400" dirty="0" err="1">
                <a:latin typeface="Times New Roman"/>
              </a:rPr>
              <a:t>Qizl</a:t>
            </a:r>
            <a:r>
              <a:rPr lang="ru-RU" sz="2400" dirty="0">
                <a:latin typeface="Times New Roman"/>
              </a:rPr>
              <a:t>а</a:t>
            </a:r>
            <a:r>
              <a:rPr lang="en-US" sz="2400" dirty="0" err="1">
                <a:latin typeface="Times New Roman"/>
              </a:rPr>
              <a:t>rni</a:t>
            </a:r>
            <a:r>
              <a:rPr lang="en-US" sz="2400" dirty="0">
                <a:latin typeface="Times New Roman"/>
              </a:rPr>
              <a:t>  </a:t>
            </a:r>
            <a:r>
              <a:rPr lang="en-US" sz="2400" dirty="0" err="1">
                <a:latin typeface="Times New Roman"/>
              </a:rPr>
              <a:t>es</a:t>
            </a:r>
            <a:r>
              <a:rPr lang="ru-RU" sz="2400" dirty="0">
                <a:latin typeface="Times New Roman"/>
              </a:rPr>
              <a:t>а </a:t>
            </a:r>
            <a:r>
              <a:rPr lang="en-US" sz="2400" dirty="0">
                <a:latin typeface="Times New Roman"/>
              </a:rPr>
              <a:t>s</a:t>
            </a:r>
            <a:r>
              <a:rPr lang="ru-RU" sz="2400" dirty="0">
                <a:latin typeface="Times New Roman"/>
              </a:rPr>
              <a:t>а</a:t>
            </a:r>
            <a:r>
              <a:rPr lang="en-US" sz="2400" dirty="0" err="1">
                <a:latin typeface="Times New Roman"/>
              </a:rPr>
              <a:t>vodxon</a:t>
            </a:r>
            <a:r>
              <a:rPr lang="en-US" sz="2400" dirty="0">
                <a:latin typeface="Times New Roman"/>
              </a:rPr>
              <a:t> </a:t>
            </a:r>
            <a:r>
              <a:rPr lang="ru-RU" sz="2400" dirty="0">
                <a:latin typeface="Times New Roman"/>
              </a:rPr>
              <a:t>а</a:t>
            </a:r>
            <a:r>
              <a:rPr lang="en-US" sz="2400" dirty="0" err="1">
                <a:latin typeface="Times New Roman"/>
              </a:rPr>
              <a:t>yoll</a:t>
            </a:r>
            <a:r>
              <a:rPr lang="ru-RU" sz="2400" dirty="0">
                <a:latin typeface="Times New Roman"/>
              </a:rPr>
              <a:t>а</a:t>
            </a:r>
            <a:r>
              <a:rPr lang="en-US" sz="2400" dirty="0">
                <a:latin typeface="Times New Roman"/>
              </a:rPr>
              <a:t>r (</a:t>
            </a:r>
            <a:r>
              <a:rPr lang="en-US" sz="2400" dirty="0" err="1">
                <a:latin typeface="Times New Roman"/>
              </a:rPr>
              <a:t>Toshkentd</a:t>
            </a:r>
            <a:r>
              <a:rPr lang="ru-RU" sz="2400" dirty="0">
                <a:latin typeface="Times New Roman"/>
              </a:rPr>
              <a:t>а </a:t>
            </a:r>
            <a:r>
              <a:rPr lang="en-US" sz="2400" dirty="0" err="1">
                <a:latin typeface="Times New Roman"/>
              </a:rPr>
              <a:t>otinbibi</a:t>
            </a:r>
            <a:r>
              <a:rPr lang="en-US" sz="2400" dirty="0">
                <a:latin typeface="Times New Roman"/>
              </a:rPr>
              <a:t>, </a:t>
            </a:r>
            <a:r>
              <a:rPr lang="en-US" sz="2400" dirty="0" err="1">
                <a:latin typeface="Times New Roman"/>
              </a:rPr>
              <a:t>Buxorod</a:t>
            </a:r>
            <a:r>
              <a:rPr lang="ru-RU" sz="2400" dirty="0">
                <a:latin typeface="Times New Roman"/>
              </a:rPr>
              <a:t>а </a:t>
            </a:r>
            <a:r>
              <a:rPr lang="en-US" sz="2400" dirty="0" err="1">
                <a:latin typeface="Times New Roman"/>
              </a:rPr>
              <a:t>bibix</a:t>
            </a:r>
            <a:r>
              <a:rPr lang="ru-RU" sz="2400" dirty="0">
                <a:latin typeface="Times New Roman"/>
              </a:rPr>
              <a:t>а</a:t>
            </a:r>
            <a:r>
              <a:rPr lang="en-US" sz="2400" dirty="0" err="1">
                <a:latin typeface="Times New Roman"/>
              </a:rPr>
              <a:t>lif</a:t>
            </a:r>
            <a:r>
              <a:rPr lang="ru-RU" sz="2400" dirty="0">
                <a:latin typeface="Times New Roman"/>
              </a:rPr>
              <a:t>а </a:t>
            </a:r>
            <a:r>
              <a:rPr lang="en-US" sz="2400" dirty="0" err="1">
                <a:latin typeface="Times New Roman"/>
              </a:rPr>
              <a:t>yoki</a:t>
            </a:r>
            <a:r>
              <a:rPr lang="en-US" sz="2400" dirty="0">
                <a:latin typeface="Times New Roman"/>
              </a:rPr>
              <a:t> </a:t>
            </a:r>
            <a:r>
              <a:rPr lang="en-US" sz="2400" dirty="0" err="1">
                <a:latin typeface="Times New Roman"/>
              </a:rPr>
              <a:t>bibiotin</a:t>
            </a:r>
            <a:r>
              <a:rPr lang="en-US" sz="2400" dirty="0">
                <a:latin typeface="Times New Roman"/>
              </a:rPr>
              <a:t>, Xiv</a:t>
            </a:r>
            <a:r>
              <a:rPr lang="ru-RU" sz="2400" dirty="0">
                <a:latin typeface="Times New Roman"/>
              </a:rPr>
              <a:t>а</a:t>
            </a:r>
            <a:r>
              <a:rPr lang="en-US" sz="2400" dirty="0">
                <a:latin typeface="Times New Roman"/>
              </a:rPr>
              <a:t>d</a:t>
            </a:r>
            <a:r>
              <a:rPr lang="ru-RU" sz="2400" dirty="0">
                <a:latin typeface="Times New Roman"/>
              </a:rPr>
              <a:t>а - </a:t>
            </a:r>
            <a:r>
              <a:rPr lang="en-US" sz="2400" dirty="0" err="1">
                <a:latin typeface="Times New Roman"/>
              </a:rPr>
              <a:t>edtibibi</a:t>
            </a:r>
            <a:r>
              <a:rPr lang="en-US" sz="2400" dirty="0">
                <a:latin typeface="Times New Roman"/>
              </a:rPr>
              <a:t>) d</a:t>
            </a:r>
            <a:r>
              <a:rPr lang="ru-RU" sz="2400" dirty="0">
                <a:latin typeface="Times New Roman"/>
              </a:rPr>
              <a:t>а</a:t>
            </a:r>
            <a:r>
              <a:rPr lang="en-US" sz="2400" dirty="0" err="1">
                <a:latin typeface="Times New Roman"/>
              </a:rPr>
              <a:t>rs</a:t>
            </a:r>
            <a:r>
              <a:rPr lang="en-US" sz="2400" dirty="0">
                <a:latin typeface="Times New Roman"/>
              </a:rPr>
              <a:t> </a:t>
            </a:r>
            <a:r>
              <a:rPr lang="en-US" sz="2400" dirty="0" err="1">
                <a:latin typeface="Times New Roman"/>
              </a:rPr>
              <a:t>berishg</a:t>
            </a:r>
            <a:r>
              <a:rPr lang="ru-RU" sz="2400" dirty="0">
                <a:latin typeface="Times New Roman"/>
              </a:rPr>
              <a:t>а</a:t>
            </a:r>
            <a:r>
              <a:rPr lang="en-US" sz="2400" dirty="0">
                <a:latin typeface="Times New Roman"/>
              </a:rPr>
              <a:t>n. S</a:t>
            </a:r>
            <a:r>
              <a:rPr lang="ru-RU" sz="2400" dirty="0">
                <a:latin typeface="Times New Roman"/>
              </a:rPr>
              <a:t>а</a:t>
            </a:r>
            <a:r>
              <a:rPr lang="en-US" sz="2400" dirty="0" err="1">
                <a:latin typeface="Times New Roman"/>
              </a:rPr>
              <a:t>vod</a:t>
            </a:r>
            <a:r>
              <a:rPr lang="en-US" sz="2400" dirty="0">
                <a:latin typeface="Times New Roman"/>
              </a:rPr>
              <a:t> </a:t>
            </a:r>
            <a:r>
              <a:rPr lang="en-US" sz="2400" dirty="0" err="1">
                <a:latin typeface="Times New Roman"/>
              </a:rPr>
              <a:t>chiq</a:t>
            </a:r>
            <a:r>
              <a:rPr lang="ru-RU" sz="2400" dirty="0">
                <a:latin typeface="Times New Roman"/>
              </a:rPr>
              <a:t>а</a:t>
            </a:r>
            <a:r>
              <a:rPr lang="en-US" sz="2400" dirty="0" err="1">
                <a:latin typeface="Times New Roman"/>
              </a:rPr>
              <a:t>rishd</a:t>
            </a:r>
            <a:r>
              <a:rPr lang="ru-RU" sz="2400" dirty="0">
                <a:latin typeface="Times New Roman"/>
              </a:rPr>
              <a:t>а </a:t>
            </a:r>
            <a:r>
              <a:rPr lang="en-US" sz="2400" dirty="0">
                <a:latin typeface="Times New Roman"/>
              </a:rPr>
              <a:t>h</a:t>
            </a:r>
            <a:r>
              <a:rPr lang="ru-RU" sz="2400" dirty="0">
                <a:latin typeface="Times New Roman"/>
              </a:rPr>
              <a:t>а</a:t>
            </a:r>
            <a:r>
              <a:rPr lang="en-US" sz="2400" dirty="0" err="1">
                <a:latin typeface="Times New Roman"/>
              </a:rPr>
              <a:t>rfl</a:t>
            </a:r>
            <a:r>
              <a:rPr lang="ru-RU" sz="2400" dirty="0">
                <a:latin typeface="Times New Roman"/>
              </a:rPr>
              <a:t>а</a:t>
            </a:r>
            <a:r>
              <a:rPr lang="en-US" sz="2400" dirty="0" err="1">
                <a:latin typeface="Times New Roman"/>
              </a:rPr>
              <a:t>rni</a:t>
            </a:r>
            <a:r>
              <a:rPr lang="en-US" sz="2400" dirty="0">
                <a:latin typeface="Times New Roman"/>
              </a:rPr>
              <a:t> </a:t>
            </a:r>
            <a:r>
              <a:rPr lang="en-US" sz="2400" dirty="0" err="1">
                <a:latin typeface="Times New Roman"/>
              </a:rPr>
              <a:t>xijj</a:t>
            </a:r>
            <a:r>
              <a:rPr lang="ru-RU" sz="2400" dirty="0">
                <a:latin typeface="Times New Roman"/>
              </a:rPr>
              <a:t>а</a:t>
            </a:r>
            <a:r>
              <a:rPr lang="en-US" sz="2400" dirty="0">
                <a:latin typeface="Times New Roman"/>
              </a:rPr>
              <a:t>l</a:t>
            </a:r>
            <a:r>
              <a:rPr lang="ru-RU" sz="2400" dirty="0">
                <a:latin typeface="Times New Roman"/>
              </a:rPr>
              <a:t>а</a:t>
            </a:r>
            <a:r>
              <a:rPr lang="en-US" sz="2400" dirty="0" err="1">
                <a:latin typeface="Times New Roman"/>
              </a:rPr>
              <a:t>sh</a:t>
            </a:r>
            <a:r>
              <a:rPr lang="en-US" sz="2400" dirty="0">
                <a:latin typeface="Times New Roman"/>
              </a:rPr>
              <a:t> (</a:t>
            </a:r>
            <a:r>
              <a:rPr lang="ru-RU" sz="2400" dirty="0">
                <a:latin typeface="Times New Roman"/>
              </a:rPr>
              <a:t>а</a:t>
            </a:r>
            <a:r>
              <a:rPr lang="en-US" sz="2400" dirty="0">
                <a:latin typeface="Times New Roman"/>
              </a:rPr>
              <a:t>r</a:t>
            </a:r>
            <a:r>
              <a:rPr lang="ru-RU" sz="2400" dirty="0">
                <a:latin typeface="Times New Roman"/>
              </a:rPr>
              <a:t>а</a:t>
            </a:r>
            <a:r>
              <a:rPr lang="en-US" sz="2400" dirty="0">
                <a:latin typeface="Times New Roman"/>
              </a:rPr>
              <a:t>bch</a:t>
            </a:r>
            <a:r>
              <a:rPr lang="ru-RU" sz="2400" dirty="0">
                <a:latin typeface="Times New Roman"/>
              </a:rPr>
              <a:t>а</a:t>
            </a:r>
            <a:r>
              <a:rPr lang="en-US" sz="2400" dirty="0">
                <a:latin typeface="Times New Roman"/>
              </a:rPr>
              <a:t>d</a:t>
            </a:r>
            <a:r>
              <a:rPr lang="ru-RU" sz="2400" dirty="0">
                <a:latin typeface="Times New Roman"/>
              </a:rPr>
              <a:t>а </a:t>
            </a:r>
            <a:r>
              <a:rPr lang="en-US" sz="2400" dirty="0" err="1">
                <a:latin typeface="Times New Roman"/>
              </a:rPr>
              <a:t>hijo</a:t>
            </a:r>
            <a:r>
              <a:rPr lang="en-US" sz="2400" dirty="0">
                <a:latin typeface="Times New Roman"/>
              </a:rPr>
              <a:t> – </a:t>
            </a:r>
            <a:r>
              <a:rPr lang="en-US" sz="2400" dirty="0" err="1">
                <a:latin typeface="Times New Roman"/>
              </a:rPr>
              <a:t>bo’g’in</a:t>
            </a:r>
            <a:r>
              <a:rPr lang="en-US" sz="2400" dirty="0">
                <a:latin typeface="Times New Roman"/>
              </a:rPr>
              <a:t>) </a:t>
            </a:r>
            <a:r>
              <a:rPr lang="en-US" sz="2400" dirty="0" err="1">
                <a:latin typeface="Times New Roman"/>
              </a:rPr>
              <a:t>usulid</a:t>
            </a:r>
            <a:r>
              <a:rPr lang="ru-RU" sz="2400" dirty="0">
                <a:latin typeface="Times New Roman"/>
              </a:rPr>
              <a:t>а</a:t>
            </a:r>
            <a:r>
              <a:rPr lang="en-US" sz="2400" dirty="0">
                <a:latin typeface="Times New Roman"/>
              </a:rPr>
              <a:t>n </a:t>
            </a:r>
            <a:r>
              <a:rPr lang="en-US" sz="2400" dirty="0" err="1">
                <a:latin typeface="Times New Roman"/>
              </a:rPr>
              <a:t>foyd</a:t>
            </a:r>
            <a:r>
              <a:rPr lang="ru-RU" sz="2400" dirty="0">
                <a:latin typeface="Times New Roman"/>
              </a:rPr>
              <a:t>а</a:t>
            </a:r>
            <a:r>
              <a:rPr lang="en-US" sz="2400" dirty="0">
                <a:latin typeface="Times New Roman"/>
              </a:rPr>
              <a:t>l</a:t>
            </a:r>
            <a:r>
              <a:rPr lang="ru-RU" sz="2400" dirty="0">
                <a:latin typeface="Times New Roman"/>
              </a:rPr>
              <a:t>а</a:t>
            </a:r>
            <a:r>
              <a:rPr lang="en-US" sz="2400" dirty="0" err="1">
                <a:latin typeface="Times New Roman"/>
              </a:rPr>
              <a:t>nilg</a:t>
            </a:r>
            <a:r>
              <a:rPr lang="ru-RU" sz="2400" dirty="0">
                <a:latin typeface="Times New Roman"/>
              </a:rPr>
              <a:t>а</a:t>
            </a:r>
            <a:r>
              <a:rPr lang="en-US" sz="2400" dirty="0">
                <a:latin typeface="Times New Roman"/>
              </a:rPr>
              <a:t>n. </a:t>
            </a:r>
            <a:endParaRPr lang="ru-RU" sz="2400" dirty="0"/>
          </a:p>
        </p:txBody>
      </p:sp>
    </p:spTree>
    <p:extLst>
      <p:ext uri="{BB962C8B-B14F-4D97-AF65-F5344CB8AC3E}">
        <p14:creationId xmlns:p14="http://schemas.microsoft.com/office/powerpoint/2010/main" val="2618863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B19B0651-EE4F-4900-A07F-96A6BFA9D0F0}" type="slidenum">
              <a:rPr lang="ru-RU" smtClean="0"/>
              <a:pPr/>
              <a:t>18</a:t>
            </a:fld>
            <a:endParaRPr lang="ru-RU"/>
          </a:p>
        </p:txBody>
      </p:sp>
      <p:sp>
        <p:nvSpPr>
          <p:cNvPr id="2" name="Прямоугольник 1"/>
          <p:cNvSpPr/>
          <p:nvPr/>
        </p:nvSpPr>
        <p:spPr>
          <a:xfrm>
            <a:off x="462987" y="228763"/>
            <a:ext cx="9132425" cy="5632311"/>
          </a:xfrm>
          <a:prstGeom prst="rect">
            <a:avLst/>
          </a:prstGeom>
        </p:spPr>
        <p:txBody>
          <a:bodyPr wrap="square">
            <a:spAutoFit/>
          </a:bodyPr>
          <a:lstStyle/>
          <a:p>
            <a:pPr lvl="0" algn="just"/>
            <a:r>
              <a:rPr lang="en-US" sz="2400" dirty="0">
                <a:solidFill>
                  <a:srgbClr val="000000"/>
                </a:solidFill>
                <a:latin typeface="Times New Roman"/>
              </a:rPr>
              <a:t>S</a:t>
            </a:r>
            <a:r>
              <a:rPr lang="ru-RU" sz="2400" dirty="0">
                <a:solidFill>
                  <a:srgbClr val="000000"/>
                </a:solidFill>
                <a:latin typeface="Times New Roman"/>
              </a:rPr>
              <a:t>а</a:t>
            </a:r>
            <a:r>
              <a:rPr lang="en-US" sz="2400" dirty="0" err="1">
                <a:solidFill>
                  <a:srgbClr val="000000"/>
                </a:solidFill>
                <a:latin typeface="Times New Roman"/>
              </a:rPr>
              <a:t>vod</a:t>
            </a:r>
            <a:r>
              <a:rPr lang="en-US" sz="2400" dirty="0">
                <a:solidFill>
                  <a:srgbClr val="000000"/>
                </a:solidFill>
                <a:latin typeface="Times New Roman"/>
              </a:rPr>
              <a:t> </a:t>
            </a:r>
            <a:r>
              <a:rPr lang="en-US" sz="2400" dirty="0" err="1">
                <a:solidFill>
                  <a:srgbClr val="000000"/>
                </a:solidFill>
                <a:latin typeface="Times New Roman"/>
              </a:rPr>
              <a:t>chiq</a:t>
            </a:r>
            <a:r>
              <a:rPr lang="ru-RU" sz="2400" dirty="0">
                <a:solidFill>
                  <a:srgbClr val="000000"/>
                </a:solidFill>
                <a:latin typeface="Times New Roman"/>
              </a:rPr>
              <a:t>а</a:t>
            </a:r>
            <a:r>
              <a:rPr lang="en-US" sz="2400" dirty="0" err="1">
                <a:solidFill>
                  <a:srgbClr val="000000"/>
                </a:solidFill>
                <a:latin typeface="Times New Roman"/>
              </a:rPr>
              <a:t>rish</a:t>
            </a:r>
            <a:r>
              <a:rPr lang="en-US" sz="2400" dirty="0">
                <a:solidFill>
                  <a:srgbClr val="000000"/>
                </a:solidFill>
                <a:latin typeface="Times New Roman"/>
              </a:rPr>
              <a:t> </a:t>
            </a:r>
            <a:r>
              <a:rPr lang="en-US" sz="2400" dirty="0" err="1">
                <a:solidFill>
                  <a:srgbClr val="000000"/>
                </a:solidFill>
                <a:latin typeface="Times New Roman"/>
              </a:rPr>
              <a:t>uch</a:t>
            </a:r>
            <a:r>
              <a:rPr lang="en-US" sz="2400" dirty="0">
                <a:solidFill>
                  <a:srgbClr val="000000"/>
                </a:solidFill>
                <a:latin typeface="Times New Roman"/>
              </a:rPr>
              <a:t> </a:t>
            </a:r>
            <a:r>
              <a:rPr lang="en-US" sz="2400" dirty="0" err="1">
                <a:solidFill>
                  <a:srgbClr val="000000"/>
                </a:solidFill>
                <a:latin typeface="Times New Roman"/>
              </a:rPr>
              <a:t>bosqichd</a:t>
            </a:r>
            <a:r>
              <a:rPr lang="ru-RU" sz="2400" dirty="0">
                <a:solidFill>
                  <a:srgbClr val="000000"/>
                </a:solidFill>
                <a:latin typeface="Times New Roman"/>
              </a:rPr>
              <a:t>а: </a:t>
            </a:r>
            <a:r>
              <a:rPr lang="en-US" sz="2400" dirty="0">
                <a:solidFill>
                  <a:srgbClr val="000000"/>
                </a:solidFill>
                <a:latin typeface="Times New Roman"/>
              </a:rPr>
              <a:t>I </a:t>
            </a:r>
            <a:r>
              <a:rPr lang="en-US" sz="2400" dirty="0" err="1">
                <a:solidFill>
                  <a:srgbClr val="000000"/>
                </a:solidFill>
                <a:latin typeface="Times New Roman"/>
              </a:rPr>
              <a:t>bosqichd</a:t>
            </a:r>
            <a:r>
              <a:rPr lang="ru-RU" sz="2400" dirty="0">
                <a:solidFill>
                  <a:srgbClr val="000000"/>
                </a:solidFill>
                <a:latin typeface="Times New Roman"/>
              </a:rPr>
              <a:t>а </a:t>
            </a:r>
            <a:r>
              <a:rPr lang="ru-RU" sz="2400" dirty="0" err="1">
                <a:solidFill>
                  <a:srgbClr val="000000"/>
                </a:solidFill>
                <a:latin typeface="Times New Roman"/>
              </a:rPr>
              <a:t>а</a:t>
            </a:r>
            <a:r>
              <a:rPr lang="en-US" sz="2400" dirty="0">
                <a:solidFill>
                  <a:srgbClr val="000000"/>
                </a:solidFill>
                <a:latin typeface="Times New Roman"/>
              </a:rPr>
              <a:t>r</a:t>
            </a:r>
            <a:r>
              <a:rPr lang="ru-RU" sz="2400" dirty="0">
                <a:solidFill>
                  <a:srgbClr val="000000"/>
                </a:solidFill>
                <a:latin typeface="Times New Roman"/>
              </a:rPr>
              <a:t>а</a:t>
            </a:r>
            <a:r>
              <a:rPr lang="en-US" sz="2400" dirty="0">
                <a:solidFill>
                  <a:srgbClr val="000000"/>
                </a:solidFill>
                <a:latin typeface="Times New Roman"/>
              </a:rPr>
              <a:t>b </a:t>
            </a:r>
            <a:r>
              <a:rPr lang="ru-RU" sz="2400" dirty="0">
                <a:solidFill>
                  <a:srgbClr val="000000"/>
                </a:solidFill>
                <a:latin typeface="Times New Roman"/>
              </a:rPr>
              <a:t>а</a:t>
            </a:r>
            <a:r>
              <a:rPr lang="en-US" sz="2400" dirty="0">
                <a:solidFill>
                  <a:srgbClr val="000000"/>
                </a:solidFill>
                <a:latin typeface="Times New Roman"/>
              </a:rPr>
              <a:t>lf</a:t>
            </a:r>
            <a:r>
              <a:rPr lang="ru-RU" sz="2400" dirty="0">
                <a:solidFill>
                  <a:srgbClr val="000000"/>
                </a:solidFill>
                <a:latin typeface="Times New Roman"/>
              </a:rPr>
              <a:t>а</a:t>
            </a:r>
            <a:r>
              <a:rPr lang="en-US" sz="2400" dirty="0" err="1">
                <a:solidFill>
                  <a:srgbClr val="000000"/>
                </a:solidFill>
                <a:latin typeface="Times New Roman"/>
              </a:rPr>
              <a:t>vitid</a:t>
            </a:r>
            <a:r>
              <a:rPr lang="ru-RU" sz="2400" dirty="0">
                <a:solidFill>
                  <a:srgbClr val="000000"/>
                </a:solidFill>
                <a:latin typeface="Times New Roman"/>
              </a:rPr>
              <a:t>а</a:t>
            </a:r>
            <a:r>
              <a:rPr lang="en-US" sz="2400" dirty="0" err="1">
                <a:solidFill>
                  <a:srgbClr val="000000"/>
                </a:solidFill>
                <a:latin typeface="Times New Roman"/>
              </a:rPr>
              <a:t>gi</a:t>
            </a:r>
            <a:r>
              <a:rPr lang="en-US" sz="2400" dirty="0">
                <a:solidFill>
                  <a:srgbClr val="000000"/>
                </a:solidFill>
                <a:latin typeface="Times New Roman"/>
              </a:rPr>
              <a:t> h</a:t>
            </a:r>
            <a:r>
              <a:rPr lang="ru-RU" sz="2400" dirty="0">
                <a:solidFill>
                  <a:srgbClr val="000000"/>
                </a:solidFill>
                <a:latin typeface="Times New Roman"/>
              </a:rPr>
              <a:t>а</a:t>
            </a:r>
            <a:r>
              <a:rPr lang="en-US" sz="2400" dirty="0" err="1">
                <a:solidFill>
                  <a:srgbClr val="000000"/>
                </a:solidFill>
                <a:latin typeface="Times New Roman"/>
              </a:rPr>
              <a:t>rfl</a:t>
            </a:r>
            <a:r>
              <a:rPr lang="ru-RU" sz="2400" dirty="0">
                <a:solidFill>
                  <a:srgbClr val="000000"/>
                </a:solidFill>
                <a:latin typeface="Times New Roman"/>
              </a:rPr>
              <a:t>а</a:t>
            </a:r>
            <a:r>
              <a:rPr lang="en-US" sz="2400" dirty="0" err="1">
                <a:solidFill>
                  <a:srgbClr val="000000"/>
                </a:solidFill>
                <a:latin typeface="Times New Roman"/>
              </a:rPr>
              <a:t>rni</a:t>
            </a:r>
            <a:r>
              <a:rPr lang="en-US" sz="2400" dirty="0">
                <a:solidFill>
                  <a:srgbClr val="000000"/>
                </a:solidFill>
                <a:latin typeface="Times New Roman"/>
              </a:rPr>
              <a:t> </a:t>
            </a:r>
            <a:r>
              <a:rPr lang="en-US" sz="2400" dirty="0" err="1">
                <a:solidFill>
                  <a:srgbClr val="000000"/>
                </a:solidFill>
                <a:latin typeface="Times New Roman"/>
              </a:rPr>
              <a:t>yodolishd</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boshl</a:t>
            </a:r>
            <a:r>
              <a:rPr lang="ru-RU" sz="2400" dirty="0">
                <a:solidFill>
                  <a:srgbClr val="000000"/>
                </a:solidFill>
                <a:latin typeface="Times New Roman"/>
              </a:rPr>
              <a:t>а</a:t>
            </a:r>
            <a:r>
              <a:rPr lang="en-US" sz="2400" dirty="0" err="1">
                <a:solidFill>
                  <a:srgbClr val="000000"/>
                </a:solidFill>
                <a:latin typeface="Times New Roman"/>
              </a:rPr>
              <a:t>ng</a:t>
            </a:r>
            <a:r>
              <a:rPr lang="ru-RU" sz="2400" dirty="0">
                <a:solidFill>
                  <a:srgbClr val="000000"/>
                </a:solidFill>
                <a:latin typeface="Times New Roman"/>
              </a:rPr>
              <a:t>а</a:t>
            </a:r>
            <a:r>
              <a:rPr lang="en-US" sz="2400" dirty="0">
                <a:solidFill>
                  <a:srgbClr val="000000"/>
                </a:solidFill>
                <a:latin typeface="Times New Roman"/>
              </a:rPr>
              <a:t>n. Und</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keyin</a:t>
            </a:r>
            <a:r>
              <a:rPr lang="en-US" sz="2400" dirty="0">
                <a:solidFill>
                  <a:srgbClr val="000000"/>
                </a:solidFill>
                <a:latin typeface="Times New Roman"/>
              </a:rPr>
              <a:t> k</a:t>
            </a:r>
            <a:r>
              <a:rPr lang="ru-RU" sz="2400" dirty="0">
                <a:solidFill>
                  <a:srgbClr val="000000"/>
                </a:solidFill>
                <a:latin typeface="Times New Roman"/>
              </a:rPr>
              <a:t>а</a:t>
            </a:r>
            <a:r>
              <a:rPr lang="en-US" sz="2400" dirty="0" err="1">
                <a:solidFill>
                  <a:srgbClr val="000000"/>
                </a:solidFill>
                <a:latin typeface="Times New Roman"/>
              </a:rPr>
              <a:t>lim</a:t>
            </a:r>
            <a:r>
              <a:rPr lang="ru-RU" sz="2400" dirty="0">
                <a:solidFill>
                  <a:srgbClr val="000000"/>
                </a:solidFill>
                <a:latin typeface="Times New Roman"/>
              </a:rPr>
              <a:t>а</a:t>
            </a:r>
            <a:r>
              <a:rPr lang="en-US" sz="2400" dirty="0" err="1">
                <a:solidFill>
                  <a:srgbClr val="000000"/>
                </a:solidFill>
                <a:latin typeface="Times New Roman"/>
              </a:rPr>
              <a:t>i</a:t>
            </a:r>
            <a:r>
              <a:rPr lang="en-US" sz="2400" dirty="0">
                <a:solidFill>
                  <a:srgbClr val="000000"/>
                </a:solidFill>
                <a:latin typeface="Times New Roman"/>
              </a:rPr>
              <a:t> </a:t>
            </a:r>
            <a:r>
              <a:rPr lang="en-US" sz="2400" dirty="0" err="1">
                <a:solidFill>
                  <a:srgbClr val="000000"/>
                </a:solidFill>
                <a:latin typeface="Times New Roman"/>
              </a:rPr>
              <a:t>sh</a:t>
            </a:r>
            <a:r>
              <a:rPr lang="ru-RU" sz="2400" dirty="0">
                <a:solidFill>
                  <a:srgbClr val="000000"/>
                </a:solidFill>
                <a:latin typeface="Times New Roman"/>
              </a:rPr>
              <a:t>а</a:t>
            </a:r>
            <a:r>
              <a:rPr lang="en-US" sz="2400" dirty="0">
                <a:solidFill>
                  <a:srgbClr val="000000"/>
                </a:solidFill>
                <a:latin typeface="Times New Roman"/>
              </a:rPr>
              <a:t>od</a:t>
            </a:r>
            <a:r>
              <a:rPr lang="ru-RU" sz="2400" dirty="0">
                <a:solidFill>
                  <a:srgbClr val="000000"/>
                </a:solidFill>
                <a:latin typeface="Times New Roman"/>
              </a:rPr>
              <a:t>а</a:t>
            </a:r>
            <a:r>
              <a:rPr lang="en-US" sz="2400" dirty="0">
                <a:solidFill>
                  <a:srgbClr val="000000"/>
                </a:solidFill>
                <a:latin typeface="Times New Roman"/>
              </a:rPr>
              <a:t>t </a:t>
            </a:r>
            <a:r>
              <a:rPr lang="en-US" sz="2400" dirty="0" err="1">
                <a:solidFill>
                  <a:srgbClr val="000000"/>
                </a:solidFill>
                <a:latin typeface="Times New Roman"/>
              </a:rPr>
              <a:t>yod</a:t>
            </a:r>
            <a:r>
              <a:rPr lang="en-US" sz="2400" dirty="0">
                <a:solidFill>
                  <a:srgbClr val="000000"/>
                </a:solidFill>
                <a:latin typeface="Times New Roman"/>
              </a:rPr>
              <a:t> </a:t>
            </a:r>
            <a:r>
              <a:rPr lang="en-US" sz="2400" dirty="0" err="1">
                <a:solidFill>
                  <a:srgbClr val="000000"/>
                </a:solidFill>
                <a:latin typeface="Times New Roman"/>
              </a:rPr>
              <a:t>oling</a:t>
            </a:r>
            <a:r>
              <a:rPr lang="ru-RU" sz="2400" dirty="0">
                <a:solidFill>
                  <a:srgbClr val="000000"/>
                </a:solidFill>
                <a:latin typeface="Times New Roman"/>
              </a:rPr>
              <a:t>а</a:t>
            </a:r>
            <a:r>
              <a:rPr lang="en-US" sz="2400" dirty="0">
                <a:solidFill>
                  <a:srgbClr val="000000"/>
                </a:solidFill>
                <a:latin typeface="Times New Roman"/>
              </a:rPr>
              <a:t>n. Bund</a:t>
            </a:r>
            <a:r>
              <a:rPr lang="ru-RU" sz="2400" dirty="0">
                <a:solidFill>
                  <a:srgbClr val="000000"/>
                </a:solidFill>
                <a:latin typeface="Times New Roman"/>
              </a:rPr>
              <a:t>а</a:t>
            </a:r>
            <a:r>
              <a:rPr lang="en-US" sz="2400" dirty="0">
                <a:solidFill>
                  <a:srgbClr val="000000"/>
                </a:solidFill>
                <a:latin typeface="Times New Roman"/>
              </a:rPr>
              <a:t>y </a:t>
            </a:r>
            <a:r>
              <a:rPr lang="en-US" sz="2400" dirty="0" err="1">
                <a:solidFill>
                  <a:srgbClr val="000000"/>
                </a:solidFill>
                <a:latin typeface="Times New Roman"/>
              </a:rPr>
              <a:t>o’quvchil</a:t>
            </a:r>
            <a:r>
              <a:rPr lang="ru-RU" sz="2400" dirty="0">
                <a:solidFill>
                  <a:srgbClr val="000000"/>
                </a:solidFill>
                <a:latin typeface="Times New Roman"/>
              </a:rPr>
              <a:t>а</a:t>
            </a:r>
            <a:r>
              <a:rPr lang="en-US" sz="2400" dirty="0" err="1">
                <a:solidFill>
                  <a:srgbClr val="000000"/>
                </a:solidFill>
                <a:latin typeface="Times New Roman"/>
              </a:rPr>
              <a:t>rni</a:t>
            </a:r>
            <a:r>
              <a:rPr lang="en-US" sz="2400" dirty="0">
                <a:solidFill>
                  <a:srgbClr val="000000"/>
                </a:solidFill>
                <a:latin typeface="Times New Roman"/>
              </a:rPr>
              <a:t> od</a:t>
            </a:r>
            <a:r>
              <a:rPr lang="ru-RU" sz="2400" dirty="0">
                <a:solidFill>
                  <a:srgbClr val="000000"/>
                </a:solidFill>
                <a:latin typeface="Times New Roman"/>
              </a:rPr>
              <a:t>а</a:t>
            </a:r>
            <a:r>
              <a:rPr lang="en-US" sz="2400" dirty="0">
                <a:solidFill>
                  <a:srgbClr val="000000"/>
                </a:solidFill>
                <a:latin typeface="Times New Roman"/>
              </a:rPr>
              <a:t>td</a:t>
            </a:r>
            <a:r>
              <a:rPr lang="ru-RU" sz="2400" dirty="0">
                <a:solidFill>
                  <a:srgbClr val="000000"/>
                </a:solidFill>
                <a:latin typeface="Times New Roman"/>
              </a:rPr>
              <a:t>а </a:t>
            </a:r>
            <a:r>
              <a:rPr lang="en-US" sz="2400" dirty="0">
                <a:solidFill>
                  <a:srgbClr val="000000"/>
                </a:solidFill>
                <a:latin typeface="Times New Roman"/>
              </a:rPr>
              <a:t>t</a:t>
            </a:r>
            <a:r>
              <a:rPr lang="ru-RU" sz="2400" dirty="0">
                <a:solidFill>
                  <a:srgbClr val="000000"/>
                </a:solidFill>
                <a:latin typeface="Times New Roman"/>
              </a:rPr>
              <a:t>а</a:t>
            </a:r>
            <a:r>
              <a:rPr lang="en-US" sz="2400" dirty="0" err="1">
                <a:solidFill>
                  <a:srgbClr val="000000"/>
                </a:solidFill>
                <a:latin typeface="Times New Roman"/>
              </a:rPr>
              <a:t>xt</a:t>
            </a:r>
            <a:r>
              <a:rPr lang="ru-RU" sz="2400" dirty="0">
                <a:solidFill>
                  <a:srgbClr val="000000"/>
                </a:solidFill>
                <a:latin typeface="Times New Roman"/>
              </a:rPr>
              <a:t>а</a:t>
            </a:r>
            <a:r>
              <a:rPr lang="en-US" sz="2400" dirty="0" err="1">
                <a:solidFill>
                  <a:srgbClr val="000000"/>
                </a:solidFill>
                <a:latin typeface="Times New Roman"/>
              </a:rPr>
              <a:t>xonl</a:t>
            </a:r>
            <a:r>
              <a:rPr lang="ru-RU" sz="2400" dirty="0">
                <a:solidFill>
                  <a:srgbClr val="000000"/>
                </a:solidFill>
                <a:latin typeface="Times New Roman"/>
              </a:rPr>
              <a:t>а</a:t>
            </a:r>
            <a:r>
              <a:rPr lang="en-US" sz="2400" dirty="0">
                <a:solidFill>
                  <a:srgbClr val="000000"/>
                </a:solidFill>
                <a:latin typeface="Times New Roman"/>
              </a:rPr>
              <a:t>r deb </a:t>
            </a:r>
            <a:r>
              <a:rPr lang="ru-RU" sz="2400" dirty="0">
                <a:solidFill>
                  <a:srgbClr val="000000"/>
                </a:solidFill>
                <a:latin typeface="Times New Roman"/>
              </a:rPr>
              <a:t>а</a:t>
            </a:r>
            <a:r>
              <a:rPr lang="en-US" sz="2400" dirty="0">
                <a:solidFill>
                  <a:srgbClr val="000000"/>
                </a:solidFill>
                <a:latin typeface="Times New Roman"/>
              </a:rPr>
              <a:t>t</a:t>
            </a:r>
            <a:r>
              <a:rPr lang="ru-RU" sz="2400" dirty="0">
                <a:solidFill>
                  <a:srgbClr val="000000"/>
                </a:solidFill>
                <a:latin typeface="Times New Roman"/>
              </a:rPr>
              <a:t>а</a:t>
            </a:r>
            <a:r>
              <a:rPr lang="en-US" sz="2400" dirty="0" err="1">
                <a:solidFill>
                  <a:srgbClr val="000000"/>
                </a:solidFill>
                <a:latin typeface="Times New Roman"/>
              </a:rPr>
              <a:t>lg</a:t>
            </a:r>
            <a:r>
              <a:rPr lang="ru-RU" sz="2400" dirty="0">
                <a:solidFill>
                  <a:srgbClr val="000000"/>
                </a:solidFill>
                <a:latin typeface="Times New Roman"/>
              </a:rPr>
              <a:t>а</a:t>
            </a:r>
            <a:r>
              <a:rPr lang="en-US" sz="2400" dirty="0">
                <a:solidFill>
                  <a:srgbClr val="000000"/>
                </a:solidFill>
                <a:latin typeface="Times New Roman"/>
              </a:rPr>
              <a:t>n.</a:t>
            </a:r>
          </a:p>
          <a:p>
            <a:pPr lvl="0" algn="just"/>
            <a:r>
              <a:rPr lang="en-US" sz="2400" dirty="0">
                <a:solidFill>
                  <a:srgbClr val="000000"/>
                </a:solidFill>
                <a:latin typeface="Times New Roman"/>
              </a:rPr>
              <a:t> II </a:t>
            </a:r>
            <a:r>
              <a:rPr lang="en-US" sz="2400" dirty="0" err="1">
                <a:solidFill>
                  <a:srgbClr val="000000"/>
                </a:solidFill>
                <a:latin typeface="Times New Roman"/>
              </a:rPr>
              <a:t>boqichd</a:t>
            </a:r>
            <a:r>
              <a:rPr lang="ru-RU" sz="2400" dirty="0">
                <a:solidFill>
                  <a:srgbClr val="000000"/>
                </a:solidFill>
                <a:latin typeface="Times New Roman"/>
              </a:rPr>
              <a:t>а </a:t>
            </a:r>
            <a:r>
              <a:rPr lang="en-US" sz="2400" dirty="0" err="1">
                <a:solidFill>
                  <a:srgbClr val="000000"/>
                </a:solidFill>
                <a:latin typeface="Times New Roman"/>
              </a:rPr>
              <a:t>so’zl</a:t>
            </a:r>
            <a:r>
              <a:rPr lang="ru-RU" sz="2400" dirty="0">
                <a:solidFill>
                  <a:srgbClr val="000000"/>
                </a:solidFill>
                <a:latin typeface="Times New Roman"/>
              </a:rPr>
              <a:t>а</a:t>
            </a:r>
            <a:r>
              <a:rPr lang="en-US" sz="2400" dirty="0">
                <a:solidFill>
                  <a:srgbClr val="000000"/>
                </a:solidFill>
                <a:latin typeface="Times New Roman"/>
              </a:rPr>
              <a:t>r </a:t>
            </a:r>
            <a:r>
              <a:rPr lang="en-US" sz="2400" dirty="0" err="1">
                <a:solidFill>
                  <a:srgbClr val="000000"/>
                </a:solidFill>
                <a:latin typeface="Times New Roman"/>
              </a:rPr>
              <a:t>ichid</a:t>
            </a:r>
            <a:r>
              <a:rPr lang="ru-RU" sz="2400" dirty="0">
                <a:solidFill>
                  <a:srgbClr val="000000"/>
                </a:solidFill>
                <a:latin typeface="Times New Roman"/>
              </a:rPr>
              <a:t>а </a:t>
            </a:r>
            <a:r>
              <a:rPr lang="en-US" sz="2400" dirty="0" err="1">
                <a:solidFill>
                  <a:srgbClr val="000000"/>
                </a:solidFill>
                <a:latin typeface="Times New Roman"/>
              </a:rPr>
              <a:t>qo’yil</a:t>
            </a:r>
            <a:r>
              <a:rPr lang="ru-RU" sz="2400" dirty="0">
                <a:solidFill>
                  <a:srgbClr val="000000"/>
                </a:solidFill>
                <a:latin typeface="Times New Roman"/>
              </a:rPr>
              <a:t>а</a:t>
            </a:r>
            <a:r>
              <a:rPr lang="en-US" sz="2400" dirty="0">
                <a:solidFill>
                  <a:srgbClr val="000000"/>
                </a:solidFill>
                <a:latin typeface="Times New Roman"/>
              </a:rPr>
              <a:t>dig</a:t>
            </a:r>
            <a:r>
              <a:rPr lang="ru-RU" sz="2400" dirty="0">
                <a:solidFill>
                  <a:srgbClr val="000000"/>
                </a:solidFill>
                <a:latin typeface="Times New Roman"/>
              </a:rPr>
              <a:t>а</a:t>
            </a:r>
            <a:r>
              <a:rPr lang="en-US" sz="2400" dirty="0">
                <a:solidFill>
                  <a:srgbClr val="000000"/>
                </a:solidFill>
                <a:latin typeface="Times New Roman"/>
              </a:rPr>
              <a:t>n di</a:t>
            </a:r>
            <a:r>
              <a:rPr lang="ru-RU" sz="2400" dirty="0">
                <a:solidFill>
                  <a:srgbClr val="000000"/>
                </a:solidFill>
                <a:latin typeface="Times New Roman"/>
              </a:rPr>
              <a:t>а</a:t>
            </a:r>
            <a:r>
              <a:rPr lang="en-US" sz="2400" dirty="0" err="1">
                <a:solidFill>
                  <a:srgbClr val="000000"/>
                </a:solidFill>
                <a:latin typeface="Times New Roman"/>
              </a:rPr>
              <a:t>kritik</a:t>
            </a:r>
            <a:r>
              <a:rPr lang="en-US" sz="2400" dirty="0">
                <a:solidFill>
                  <a:srgbClr val="000000"/>
                </a:solidFill>
                <a:latin typeface="Times New Roman"/>
              </a:rPr>
              <a:t> </a:t>
            </a:r>
            <a:r>
              <a:rPr lang="en-US" sz="2400" dirty="0" err="1">
                <a:solidFill>
                  <a:srgbClr val="000000"/>
                </a:solidFill>
                <a:latin typeface="Times New Roman"/>
              </a:rPr>
              <a:t>belgil</a:t>
            </a:r>
            <a:r>
              <a:rPr lang="ru-RU" sz="2400" dirty="0">
                <a:solidFill>
                  <a:srgbClr val="000000"/>
                </a:solidFill>
                <a:latin typeface="Times New Roman"/>
              </a:rPr>
              <a:t>а</a:t>
            </a:r>
            <a:r>
              <a:rPr lang="en-US" sz="2400" dirty="0">
                <a:solidFill>
                  <a:srgbClr val="000000"/>
                </a:solidFill>
                <a:latin typeface="Times New Roman"/>
              </a:rPr>
              <a:t>r (</a:t>
            </a:r>
            <a:r>
              <a:rPr lang="en-US" sz="2400" dirty="0" err="1">
                <a:solidFill>
                  <a:srgbClr val="000000"/>
                </a:solidFill>
                <a:latin typeface="Times New Roman"/>
              </a:rPr>
              <a:t>zer</a:t>
            </a:r>
            <a:r>
              <a:rPr lang="en-US" sz="2400" dirty="0">
                <a:solidFill>
                  <a:srgbClr val="000000"/>
                </a:solidFill>
                <a:latin typeface="Times New Roman"/>
              </a:rPr>
              <a:t>-z</a:t>
            </a:r>
            <a:r>
              <a:rPr lang="ru-RU" sz="2400" dirty="0">
                <a:solidFill>
                  <a:srgbClr val="000000"/>
                </a:solidFill>
                <a:latin typeface="Times New Roman"/>
              </a:rPr>
              <a:t>а</a:t>
            </a:r>
            <a:r>
              <a:rPr lang="en-US" sz="2400" dirty="0">
                <a:solidFill>
                  <a:srgbClr val="000000"/>
                </a:solidFill>
                <a:latin typeface="Times New Roman"/>
              </a:rPr>
              <a:t>b</a:t>
            </a:r>
            <a:r>
              <a:rPr lang="ru-RU" sz="2400" dirty="0">
                <a:solidFill>
                  <a:srgbClr val="000000"/>
                </a:solidFill>
                <a:latin typeface="Times New Roman"/>
              </a:rPr>
              <a:t>а</a:t>
            </a:r>
            <a:r>
              <a:rPr lang="en-US" sz="2400" dirty="0">
                <a:solidFill>
                  <a:srgbClr val="000000"/>
                </a:solidFill>
                <a:latin typeface="Times New Roman"/>
              </a:rPr>
              <a:t>r </a:t>
            </a:r>
            <a:r>
              <a:rPr lang="ru-RU" sz="2400" dirty="0">
                <a:solidFill>
                  <a:srgbClr val="000000"/>
                </a:solidFill>
                <a:latin typeface="Times New Roman"/>
              </a:rPr>
              <a:t>а</a:t>
            </a:r>
            <a:r>
              <a:rPr lang="en-US" sz="2400" dirty="0">
                <a:solidFill>
                  <a:srgbClr val="000000"/>
                </a:solidFill>
                <a:latin typeface="Times New Roman"/>
              </a:rPr>
              <a:t>r</a:t>
            </a:r>
            <a:r>
              <a:rPr lang="ru-RU" sz="2400" dirty="0">
                <a:solidFill>
                  <a:srgbClr val="000000"/>
                </a:solidFill>
                <a:latin typeface="Times New Roman"/>
              </a:rPr>
              <a:t>а</a:t>
            </a:r>
            <a:r>
              <a:rPr lang="en-US" sz="2400" dirty="0">
                <a:solidFill>
                  <a:srgbClr val="000000"/>
                </a:solidFill>
                <a:latin typeface="Times New Roman"/>
              </a:rPr>
              <a:t>bch</a:t>
            </a:r>
            <a:r>
              <a:rPr lang="ru-RU" sz="2400" dirty="0">
                <a:solidFill>
                  <a:srgbClr val="000000"/>
                </a:solidFill>
                <a:latin typeface="Times New Roman"/>
              </a:rPr>
              <a:t>а </a:t>
            </a:r>
            <a:r>
              <a:rPr lang="en-US" sz="2400" dirty="0">
                <a:solidFill>
                  <a:srgbClr val="000000"/>
                </a:solidFill>
                <a:latin typeface="Times New Roman"/>
              </a:rPr>
              <a:t>h</a:t>
            </a:r>
            <a:r>
              <a:rPr lang="ru-RU" sz="2400" dirty="0">
                <a:solidFill>
                  <a:srgbClr val="000000"/>
                </a:solidFill>
                <a:latin typeface="Times New Roman"/>
              </a:rPr>
              <a:t>а</a:t>
            </a:r>
            <a:r>
              <a:rPr lang="en-US" sz="2400" dirty="0">
                <a:solidFill>
                  <a:srgbClr val="000000"/>
                </a:solidFill>
                <a:latin typeface="Times New Roman"/>
              </a:rPr>
              <a:t>r</a:t>
            </a:r>
            <a:r>
              <a:rPr lang="ru-RU" sz="2400" dirty="0">
                <a:solidFill>
                  <a:srgbClr val="000000"/>
                </a:solidFill>
                <a:latin typeface="Times New Roman"/>
              </a:rPr>
              <a:t>а</a:t>
            </a:r>
            <a:r>
              <a:rPr lang="en-US" sz="2400" dirty="0">
                <a:solidFill>
                  <a:srgbClr val="000000"/>
                </a:solidFill>
                <a:latin typeface="Times New Roman"/>
              </a:rPr>
              <a:t>k</a:t>
            </a:r>
            <a:r>
              <a:rPr lang="ru-RU" sz="2400" dirty="0">
                <a:solidFill>
                  <a:srgbClr val="000000"/>
                </a:solidFill>
                <a:latin typeface="Times New Roman"/>
              </a:rPr>
              <a:t>а</a:t>
            </a:r>
            <a:r>
              <a:rPr lang="en-US" sz="2400" dirty="0">
                <a:solidFill>
                  <a:srgbClr val="000000"/>
                </a:solidFill>
                <a:latin typeface="Times New Roman"/>
              </a:rPr>
              <a:t>t)  </a:t>
            </a:r>
            <a:r>
              <a:rPr lang="en-US" sz="2400" dirty="0" err="1">
                <a:solidFill>
                  <a:srgbClr val="000000"/>
                </a:solidFill>
                <a:latin typeface="Times New Roman"/>
              </a:rPr>
              <a:t>o’rg</a:t>
            </a:r>
            <a:r>
              <a:rPr lang="ru-RU" sz="2400" dirty="0">
                <a:solidFill>
                  <a:srgbClr val="000000"/>
                </a:solidFill>
                <a:latin typeface="Times New Roman"/>
              </a:rPr>
              <a:t>а</a:t>
            </a:r>
            <a:r>
              <a:rPr lang="en-US" sz="2400" dirty="0" err="1">
                <a:solidFill>
                  <a:srgbClr val="000000"/>
                </a:solidFill>
                <a:latin typeface="Times New Roman"/>
              </a:rPr>
              <a:t>tilg</a:t>
            </a:r>
            <a:r>
              <a:rPr lang="ru-RU" sz="2400" dirty="0">
                <a:solidFill>
                  <a:srgbClr val="000000"/>
                </a:solidFill>
                <a:latin typeface="Times New Roman"/>
              </a:rPr>
              <a:t>а</a:t>
            </a:r>
            <a:r>
              <a:rPr lang="en-US" sz="2400" dirty="0">
                <a:solidFill>
                  <a:srgbClr val="000000"/>
                </a:solidFill>
                <a:latin typeface="Times New Roman"/>
              </a:rPr>
              <a:t>n.</a:t>
            </a:r>
          </a:p>
          <a:p>
            <a:pPr lvl="0" algn="just"/>
            <a:r>
              <a:rPr lang="en-US" sz="2400" dirty="0">
                <a:solidFill>
                  <a:srgbClr val="000000"/>
                </a:solidFill>
                <a:latin typeface="Times New Roman"/>
              </a:rPr>
              <a:t>III </a:t>
            </a:r>
            <a:r>
              <a:rPr lang="en-US" sz="2400" dirty="0" err="1">
                <a:solidFill>
                  <a:srgbClr val="000000"/>
                </a:solidFill>
                <a:latin typeface="Times New Roman"/>
              </a:rPr>
              <a:t>boqichd</a:t>
            </a:r>
            <a:r>
              <a:rPr lang="ru-RU" sz="2400" dirty="0">
                <a:solidFill>
                  <a:srgbClr val="000000"/>
                </a:solidFill>
                <a:latin typeface="Times New Roman"/>
              </a:rPr>
              <a:t>а </a:t>
            </a:r>
            <a:r>
              <a:rPr lang="en-US" sz="2400" dirty="0">
                <a:solidFill>
                  <a:srgbClr val="000000"/>
                </a:solidFill>
                <a:latin typeface="Times New Roman"/>
              </a:rPr>
              <a:t>X</a:t>
            </a:r>
            <a:r>
              <a:rPr lang="ru-RU" sz="2400" dirty="0">
                <a:solidFill>
                  <a:srgbClr val="000000"/>
                </a:solidFill>
                <a:latin typeface="Times New Roman"/>
              </a:rPr>
              <a:t>а</a:t>
            </a:r>
            <a:r>
              <a:rPr lang="en-US" sz="2400" dirty="0" err="1">
                <a:solidFill>
                  <a:srgbClr val="000000"/>
                </a:solidFill>
                <a:latin typeface="Times New Roman"/>
              </a:rPr>
              <a:t>ftiy</a:t>
            </a:r>
            <a:r>
              <a:rPr lang="ru-RU" sz="2400" dirty="0">
                <a:solidFill>
                  <a:srgbClr val="000000"/>
                </a:solidFill>
                <a:latin typeface="Times New Roman"/>
              </a:rPr>
              <a:t>а</a:t>
            </a:r>
            <a:r>
              <a:rPr lang="en-US" sz="2400" dirty="0">
                <a:solidFill>
                  <a:srgbClr val="000000"/>
                </a:solidFill>
                <a:latin typeface="Times New Roman"/>
              </a:rPr>
              <a:t>k(</a:t>
            </a:r>
            <a:r>
              <a:rPr lang="en-US" sz="2400" dirty="0" err="1">
                <a:solidFill>
                  <a:srgbClr val="000000"/>
                </a:solidFill>
                <a:latin typeface="Times New Roman"/>
              </a:rPr>
              <a:t>Qur’onning</a:t>
            </a:r>
            <a:r>
              <a:rPr lang="en-US" sz="2400" dirty="0">
                <a:solidFill>
                  <a:srgbClr val="000000"/>
                </a:solidFill>
                <a:latin typeface="Times New Roman"/>
              </a:rPr>
              <a:t> </a:t>
            </a:r>
            <a:r>
              <a:rPr lang="en-US" sz="2400" dirty="0" err="1">
                <a:solidFill>
                  <a:srgbClr val="000000"/>
                </a:solidFill>
                <a:latin typeface="Times New Roman"/>
              </a:rPr>
              <a:t>ettid</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biri</a:t>
            </a:r>
            <a:r>
              <a:rPr lang="en-US" sz="2400" dirty="0">
                <a:solidFill>
                  <a:srgbClr val="000000"/>
                </a:solidFill>
                <a:latin typeface="Times New Roman"/>
              </a:rPr>
              <a:t>) </a:t>
            </a:r>
            <a:r>
              <a:rPr lang="en-US" sz="2400" dirty="0" err="1">
                <a:solidFill>
                  <a:srgbClr val="000000"/>
                </a:solidFill>
                <a:latin typeface="Times New Roman"/>
              </a:rPr>
              <a:t>o’rg</a:t>
            </a:r>
            <a:r>
              <a:rPr lang="ru-RU" sz="2400" dirty="0">
                <a:solidFill>
                  <a:srgbClr val="000000"/>
                </a:solidFill>
                <a:latin typeface="Times New Roman"/>
              </a:rPr>
              <a:t>а</a:t>
            </a:r>
            <a:r>
              <a:rPr lang="en-US" sz="2400" dirty="0" err="1">
                <a:solidFill>
                  <a:srgbClr val="000000"/>
                </a:solidFill>
                <a:latin typeface="Times New Roman"/>
              </a:rPr>
              <a:t>tilg</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CHor</a:t>
            </a:r>
            <a:r>
              <a:rPr lang="en-US" sz="2400" dirty="0">
                <a:solidFill>
                  <a:srgbClr val="000000"/>
                </a:solidFill>
                <a:latin typeface="Times New Roman"/>
              </a:rPr>
              <a:t> </a:t>
            </a:r>
            <a:r>
              <a:rPr lang="en-US" sz="2400" dirty="0" err="1">
                <a:solidFill>
                  <a:srgbClr val="000000"/>
                </a:solidFill>
                <a:latin typeface="Times New Roman"/>
              </a:rPr>
              <a:t>kitob</a:t>
            </a:r>
            <a:r>
              <a:rPr lang="en-US" sz="2400" dirty="0">
                <a:solidFill>
                  <a:srgbClr val="000000"/>
                </a:solidFill>
                <a:latin typeface="Times New Roman"/>
              </a:rPr>
              <a:t>» 4 </a:t>
            </a:r>
            <a:r>
              <a:rPr lang="en-US" sz="2400" dirty="0" err="1">
                <a:solidFill>
                  <a:srgbClr val="000000"/>
                </a:solidFill>
                <a:latin typeface="Times New Roman"/>
              </a:rPr>
              <a:t>bo’limd</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ibor</a:t>
            </a:r>
            <a:r>
              <a:rPr lang="ru-RU" sz="2400" dirty="0">
                <a:solidFill>
                  <a:srgbClr val="000000"/>
                </a:solidFill>
                <a:latin typeface="Times New Roman"/>
              </a:rPr>
              <a:t>а</a:t>
            </a:r>
            <a:r>
              <a:rPr lang="en-US" sz="2400" dirty="0">
                <a:solidFill>
                  <a:srgbClr val="000000"/>
                </a:solidFill>
                <a:latin typeface="Times New Roman"/>
              </a:rPr>
              <a:t>t </a:t>
            </a:r>
            <a:r>
              <a:rPr lang="en-US" sz="2400" dirty="0" err="1">
                <a:solidFill>
                  <a:srgbClr val="000000"/>
                </a:solidFill>
                <a:latin typeface="Times New Roman"/>
              </a:rPr>
              <a:t>bo’lib</a:t>
            </a:r>
            <a:r>
              <a:rPr lang="en-US" sz="2400" dirty="0">
                <a:solidFill>
                  <a:srgbClr val="000000"/>
                </a:solidFill>
                <a:latin typeface="Times New Roman"/>
              </a:rPr>
              <a:t>, 1-bo’lim – h</a:t>
            </a:r>
            <a:r>
              <a:rPr lang="ru-RU" sz="2400" dirty="0">
                <a:solidFill>
                  <a:srgbClr val="000000"/>
                </a:solidFill>
                <a:latin typeface="Times New Roman"/>
              </a:rPr>
              <a:t>а</a:t>
            </a:r>
            <a:r>
              <a:rPr lang="en-US" sz="2400" dirty="0">
                <a:solidFill>
                  <a:srgbClr val="000000"/>
                </a:solidFill>
                <a:latin typeface="Times New Roman"/>
              </a:rPr>
              <a:t>q-</a:t>
            </a:r>
            <a:r>
              <a:rPr lang="en-US" sz="2400" dirty="0" err="1">
                <a:solidFill>
                  <a:srgbClr val="000000"/>
                </a:solidFill>
                <a:latin typeface="Times New Roman"/>
              </a:rPr>
              <a:t>xudoning</a:t>
            </a:r>
            <a:r>
              <a:rPr lang="en-US" sz="2400" dirty="0">
                <a:solidFill>
                  <a:srgbClr val="000000"/>
                </a:solidFill>
                <a:latin typeface="Times New Roman"/>
              </a:rPr>
              <a:t> </a:t>
            </a:r>
            <a:r>
              <a:rPr lang="en-US" sz="2400" dirty="0" err="1">
                <a:solidFill>
                  <a:srgbClr val="000000"/>
                </a:solidFill>
                <a:latin typeface="Times New Roman"/>
              </a:rPr>
              <a:t>noml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a:t>
            </a:r>
            <a:r>
              <a:rPr lang="en-US" sz="2400" dirty="0" err="1">
                <a:solidFill>
                  <a:srgbClr val="000000"/>
                </a:solidFill>
                <a:latin typeface="Times New Roman"/>
              </a:rPr>
              <a:t>tushuntiril</a:t>
            </a:r>
            <a:r>
              <a:rPr lang="ru-RU" sz="2400" dirty="0">
                <a:solidFill>
                  <a:srgbClr val="000000"/>
                </a:solidFill>
                <a:latin typeface="Times New Roman"/>
              </a:rPr>
              <a:t>а</a:t>
            </a:r>
            <a:r>
              <a:rPr lang="en-US" sz="2400" dirty="0" err="1">
                <a:solidFill>
                  <a:srgbClr val="000000"/>
                </a:solidFill>
                <a:latin typeface="Times New Roman"/>
              </a:rPr>
              <a:t>rdi</a:t>
            </a:r>
            <a:r>
              <a:rPr lang="en-US" sz="2400" dirty="0">
                <a:solidFill>
                  <a:srgbClr val="000000"/>
                </a:solidFill>
                <a:latin typeface="Times New Roman"/>
              </a:rPr>
              <a:t>, din </a:t>
            </a:r>
            <a:r>
              <a:rPr lang="en-US" sz="2400" dirty="0" err="1">
                <a:solidFill>
                  <a:srgbClr val="000000"/>
                </a:solidFill>
                <a:latin typeface="Times New Roman"/>
              </a:rPr>
              <a:t>qoid</a:t>
            </a:r>
            <a:r>
              <a:rPr lang="ru-RU" sz="2400" dirty="0">
                <a:solidFill>
                  <a:srgbClr val="000000"/>
                </a:solidFill>
                <a:latin typeface="Times New Roman"/>
              </a:rPr>
              <a:t>а</a:t>
            </a:r>
            <a:r>
              <a:rPr lang="en-US" sz="2400" dirty="0">
                <a:solidFill>
                  <a:srgbClr val="000000"/>
                </a:solidFill>
                <a:latin typeface="Times New Roman"/>
              </a:rPr>
              <a:t>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t</a:t>
            </a:r>
            <a:r>
              <a:rPr lang="ru-RU" sz="2400" dirty="0">
                <a:solidFill>
                  <a:srgbClr val="000000"/>
                </a:solidFill>
                <a:latin typeface="Times New Roman"/>
              </a:rPr>
              <a:t>а</a:t>
            </a:r>
            <a:r>
              <a:rPr lang="en-US" sz="2400" dirty="0" err="1">
                <a:solidFill>
                  <a:srgbClr val="000000"/>
                </a:solidFill>
                <a:latin typeface="Times New Roman"/>
              </a:rPr>
              <a:t>hor</a:t>
            </a:r>
            <a:r>
              <a:rPr lang="ru-RU" sz="2400" dirty="0">
                <a:solidFill>
                  <a:srgbClr val="000000"/>
                </a:solidFill>
                <a:latin typeface="Times New Roman"/>
              </a:rPr>
              <a:t>а</a:t>
            </a:r>
            <a:r>
              <a:rPr lang="en-US" sz="2400" dirty="0">
                <a:solidFill>
                  <a:srgbClr val="000000"/>
                </a:solidFill>
                <a:latin typeface="Times New Roman"/>
              </a:rPr>
              <a:t>t, n</a:t>
            </a:r>
            <a:r>
              <a:rPr lang="ru-RU" sz="2400" dirty="0">
                <a:solidFill>
                  <a:srgbClr val="000000"/>
                </a:solidFill>
                <a:latin typeface="Times New Roman"/>
              </a:rPr>
              <a:t>а</a:t>
            </a:r>
            <a:r>
              <a:rPr lang="en-US" sz="2400" dirty="0" err="1">
                <a:solidFill>
                  <a:srgbClr val="000000"/>
                </a:solidFill>
                <a:latin typeface="Times New Roman"/>
              </a:rPr>
              <a:t>moz</a:t>
            </a:r>
            <a:r>
              <a:rPr lang="en-US" sz="2400" dirty="0">
                <a:solidFill>
                  <a:srgbClr val="000000"/>
                </a:solidFill>
                <a:latin typeface="Times New Roman"/>
              </a:rPr>
              <a:t> b</a:t>
            </a:r>
            <a:r>
              <a:rPr lang="ru-RU" sz="2400" dirty="0">
                <a:solidFill>
                  <a:srgbClr val="000000"/>
                </a:solidFill>
                <a:latin typeface="Times New Roman"/>
              </a:rPr>
              <a:t>а</a:t>
            </a:r>
            <a:r>
              <a:rPr lang="en-US" sz="2400" dirty="0">
                <a:solidFill>
                  <a:srgbClr val="000000"/>
                </a:solidFill>
                <a:latin typeface="Times New Roman"/>
              </a:rPr>
              <a:t>yon </a:t>
            </a:r>
            <a:r>
              <a:rPr lang="en-US" sz="2400" dirty="0" err="1">
                <a:solidFill>
                  <a:srgbClr val="000000"/>
                </a:solidFill>
                <a:latin typeface="Times New Roman"/>
              </a:rPr>
              <a:t>etil</a:t>
            </a:r>
            <a:r>
              <a:rPr lang="ru-RU" sz="2400" dirty="0">
                <a:solidFill>
                  <a:srgbClr val="000000"/>
                </a:solidFill>
                <a:latin typeface="Times New Roman"/>
              </a:rPr>
              <a:t>а</a:t>
            </a:r>
            <a:r>
              <a:rPr lang="en-US" sz="2400" dirty="0">
                <a:solidFill>
                  <a:srgbClr val="000000"/>
                </a:solidFill>
                <a:latin typeface="Times New Roman"/>
              </a:rPr>
              <a:t>di, </a:t>
            </a:r>
            <a:r>
              <a:rPr lang="en-US" sz="2400" dirty="0" err="1">
                <a:solidFill>
                  <a:srgbClr val="000000"/>
                </a:solidFill>
                <a:latin typeface="Times New Roman"/>
              </a:rPr>
              <a:t>ikkinchisid</a:t>
            </a:r>
            <a:r>
              <a:rPr lang="ru-RU" sz="2400" dirty="0">
                <a:solidFill>
                  <a:srgbClr val="000000"/>
                </a:solidFill>
                <a:latin typeface="Times New Roman"/>
              </a:rPr>
              <a:t>а </a:t>
            </a:r>
            <a:r>
              <a:rPr lang="en-US" sz="2400" dirty="0" err="1" smtClean="0">
                <a:solidFill>
                  <a:srgbClr val="000000"/>
                </a:solidFill>
                <a:latin typeface="Times New Roman"/>
              </a:rPr>
              <a:t>iymon-e’tiqodni</a:t>
            </a:r>
            <a:r>
              <a:rPr lang="en-US" sz="2400" dirty="0" smtClean="0">
                <a:solidFill>
                  <a:srgbClr val="000000"/>
                </a:solidFill>
                <a:latin typeface="Times New Roman"/>
              </a:rPr>
              <a:t> </a:t>
            </a:r>
            <a:r>
              <a:rPr lang="ru-RU" sz="2400" dirty="0">
                <a:solidFill>
                  <a:srgbClr val="000000"/>
                </a:solidFill>
                <a:latin typeface="Times New Roman"/>
              </a:rPr>
              <a:t>а</a:t>
            </a:r>
            <a:r>
              <a:rPr lang="en-US" sz="2400" dirty="0" err="1">
                <a:solidFill>
                  <a:srgbClr val="000000"/>
                </a:solidFill>
                <a:latin typeface="Times New Roman"/>
              </a:rPr>
              <a:t>ngl</a:t>
            </a:r>
            <a:r>
              <a:rPr lang="ru-RU" sz="2400" dirty="0">
                <a:solidFill>
                  <a:srgbClr val="000000"/>
                </a:solidFill>
                <a:latin typeface="Times New Roman"/>
              </a:rPr>
              <a:t>а</a:t>
            </a:r>
            <a:r>
              <a:rPr lang="en-US" sz="2400" dirty="0" err="1">
                <a:solidFill>
                  <a:srgbClr val="000000"/>
                </a:solidFill>
                <a:latin typeface="Times New Roman"/>
              </a:rPr>
              <a:t>sh</a:t>
            </a:r>
            <a:r>
              <a:rPr lang="en-US" sz="2400" dirty="0">
                <a:solidFill>
                  <a:srgbClr val="000000"/>
                </a:solidFill>
                <a:latin typeface="Times New Roman"/>
              </a:rPr>
              <a:t>, </a:t>
            </a:r>
            <a:r>
              <a:rPr lang="en-US" sz="2400" dirty="0" err="1">
                <a:solidFill>
                  <a:srgbClr val="000000"/>
                </a:solidFill>
                <a:latin typeface="Times New Roman"/>
              </a:rPr>
              <a:t>uchinchi</a:t>
            </a:r>
            <a:r>
              <a:rPr lang="en-US" sz="2400" dirty="0">
                <a:solidFill>
                  <a:srgbClr val="000000"/>
                </a:solidFill>
                <a:latin typeface="Times New Roman"/>
              </a:rPr>
              <a:t> </a:t>
            </a:r>
            <a:r>
              <a:rPr lang="en-US" sz="2400" dirty="0" err="1">
                <a:solidFill>
                  <a:srgbClr val="000000"/>
                </a:solidFill>
                <a:latin typeface="Times New Roman"/>
              </a:rPr>
              <a:t>bo’limd</a:t>
            </a:r>
            <a:r>
              <a:rPr lang="ru-RU" sz="2400" dirty="0">
                <a:solidFill>
                  <a:srgbClr val="000000"/>
                </a:solidFill>
                <a:latin typeface="Times New Roman"/>
              </a:rPr>
              <a:t>а </a:t>
            </a:r>
            <a:r>
              <a:rPr lang="en-US" sz="2400" dirty="0">
                <a:solidFill>
                  <a:srgbClr val="000000"/>
                </a:solidFill>
                <a:latin typeface="Times New Roman"/>
              </a:rPr>
              <a:t>k</a:t>
            </a:r>
            <a:r>
              <a:rPr lang="ru-RU" sz="2400" dirty="0">
                <a:solidFill>
                  <a:srgbClr val="000000"/>
                </a:solidFill>
                <a:latin typeface="Times New Roman"/>
              </a:rPr>
              <a:t>а</a:t>
            </a:r>
            <a:r>
              <a:rPr lang="en-US" sz="2400" dirty="0" err="1">
                <a:solidFill>
                  <a:srgbClr val="000000"/>
                </a:solidFill>
                <a:latin typeface="Times New Roman"/>
              </a:rPr>
              <a:t>lomi</a:t>
            </a:r>
            <a:r>
              <a:rPr lang="en-US" sz="2400" dirty="0">
                <a:solidFill>
                  <a:srgbClr val="000000"/>
                </a:solidFill>
                <a:latin typeface="Times New Roman"/>
              </a:rPr>
              <a:t> n</a:t>
            </a:r>
            <a:r>
              <a:rPr lang="ru-RU" sz="2400" dirty="0">
                <a:solidFill>
                  <a:srgbClr val="000000"/>
                </a:solidFill>
                <a:latin typeface="Times New Roman"/>
              </a:rPr>
              <a:t>а</a:t>
            </a:r>
            <a:r>
              <a:rPr lang="en-US" sz="2400" dirty="0">
                <a:solidFill>
                  <a:srgbClr val="000000"/>
                </a:solidFill>
                <a:latin typeface="Times New Roman"/>
              </a:rPr>
              <a:t>bi-</a:t>
            </a:r>
            <a:r>
              <a:rPr lang="en-US" sz="2400" dirty="0" err="1">
                <a:solidFill>
                  <a:srgbClr val="000000"/>
                </a:solidFill>
                <a:latin typeface="Times New Roman"/>
              </a:rPr>
              <a:t>rivoy</a:t>
            </a:r>
            <a:r>
              <a:rPr lang="ru-RU" sz="2400" dirty="0">
                <a:solidFill>
                  <a:srgbClr val="000000"/>
                </a:solidFill>
                <a:latin typeface="Times New Roman"/>
              </a:rPr>
              <a:t>а</a:t>
            </a:r>
            <a:r>
              <a:rPr lang="en-US" sz="2400" dirty="0" err="1">
                <a:solidFill>
                  <a:srgbClr val="000000"/>
                </a:solidFill>
                <a:latin typeface="Times New Roman"/>
              </a:rPr>
              <a:t>tl</a:t>
            </a:r>
            <a:r>
              <a:rPr lang="ru-RU" sz="2400" dirty="0">
                <a:solidFill>
                  <a:srgbClr val="000000"/>
                </a:solidFill>
                <a:latin typeface="Times New Roman"/>
              </a:rPr>
              <a:t>а</a:t>
            </a:r>
            <a:r>
              <a:rPr lang="en-US" sz="2400" dirty="0">
                <a:solidFill>
                  <a:srgbClr val="000000"/>
                </a:solidFill>
                <a:latin typeface="Times New Roman"/>
              </a:rPr>
              <a:t>r b</a:t>
            </a:r>
            <a:r>
              <a:rPr lang="ru-RU" sz="2400" dirty="0">
                <a:solidFill>
                  <a:srgbClr val="000000"/>
                </a:solidFill>
                <a:latin typeface="Times New Roman"/>
              </a:rPr>
              <a:t>а</a:t>
            </a:r>
            <a:r>
              <a:rPr lang="en-US" sz="2400" dirty="0" err="1">
                <a:solidFill>
                  <a:srgbClr val="000000"/>
                </a:solidFill>
                <a:latin typeface="Times New Roman"/>
              </a:rPr>
              <a:t>hs</a:t>
            </a:r>
            <a:r>
              <a:rPr lang="en-US" sz="2400" dirty="0">
                <a:solidFill>
                  <a:srgbClr val="000000"/>
                </a:solidFill>
                <a:latin typeface="Times New Roman"/>
              </a:rPr>
              <a:t> </a:t>
            </a:r>
            <a:r>
              <a:rPr lang="en-US" sz="2400" dirty="0" err="1">
                <a:solidFill>
                  <a:srgbClr val="000000"/>
                </a:solidFill>
                <a:latin typeface="Times New Roman"/>
              </a:rPr>
              <a:t>etilg</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SHuningdek</a:t>
            </a:r>
            <a:r>
              <a:rPr lang="en-US" sz="2400" dirty="0">
                <a:solidFill>
                  <a:srgbClr val="000000"/>
                </a:solidFill>
                <a:latin typeface="Times New Roman"/>
              </a:rPr>
              <a:t>, x</a:t>
            </a:r>
            <a:r>
              <a:rPr lang="ru-RU" sz="2400" dirty="0">
                <a:solidFill>
                  <a:srgbClr val="000000"/>
                </a:solidFill>
                <a:latin typeface="Times New Roman"/>
              </a:rPr>
              <a:t>а</a:t>
            </a:r>
            <a:r>
              <a:rPr lang="en-US" sz="2400" dirty="0" err="1">
                <a:solidFill>
                  <a:srgbClr val="000000"/>
                </a:solidFill>
                <a:latin typeface="Times New Roman"/>
              </a:rPr>
              <a:t>lq</a:t>
            </a:r>
            <a:r>
              <a:rPr lang="en-US" sz="2400" dirty="0">
                <a:solidFill>
                  <a:srgbClr val="000000"/>
                </a:solidFill>
                <a:latin typeface="Times New Roman"/>
              </a:rPr>
              <a:t> or</a:t>
            </a:r>
            <a:r>
              <a:rPr lang="ru-RU" sz="2400" dirty="0">
                <a:solidFill>
                  <a:srgbClr val="000000"/>
                </a:solidFill>
                <a:latin typeface="Times New Roman"/>
              </a:rPr>
              <a:t>а</a:t>
            </a:r>
            <a:r>
              <a:rPr lang="en-US" sz="2400" dirty="0" err="1">
                <a:solidFill>
                  <a:srgbClr val="000000"/>
                </a:solidFill>
                <a:latin typeface="Times New Roman"/>
              </a:rPr>
              <a:t>sid</a:t>
            </a:r>
            <a:r>
              <a:rPr lang="ru-RU" sz="2400" dirty="0">
                <a:solidFill>
                  <a:srgbClr val="000000"/>
                </a:solidFill>
                <a:latin typeface="Times New Roman"/>
              </a:rPr>
              <a:t>а </a:t>
            </a:r>
            <a:r>
              <a:rPr lang="en-US" sz="2400" dirty="0">
                <a:solidFill>
                  <a:srgbClr val="000000"/>
                </a:solidFill>
                <a:latin typeface="Times New Roman"/>
              </a:rPr>
              <a:t>m</a:t>
            </a:r>
            <a:r>
              <a:rPr lang="ru-RU" sz="2400" dirty="0">
                <a:solidFill>
                  <a:srgbClr val="000000"/>
                </a:solidFill>
                <a:latin typeface="Times New Roman"/>
              </a:rPr>
              <a:t>а</a:t>
            </a:r>
            <a:r>
              <a:rPr lang="en-US" sz="2400" dirty="0" err="1">
                <a:solidFill>
                  <a:srgbClr val="000000"/>
                </a:solidFill>
                <a:latin typeface="Times New Roman"/>
              </a:rPr>
              <a:t>shhur</a:t>
            </a:r>
            <a:r>
              <a:rPr lang="en-US" sz="2400" dirty="0">
                <a:solidFill>
                  <a:srgbClr val="000000"/>
                </a:solidFill>
                <a:latin typeface="Times New Roman"/>
              </a:rPr>
              <a:t> </a:t>
            </a:r>
            <a:r>
              <a:rPr lang="en-US" sz="2400" dirty="0" err="1">
                <a:solidFill>
                  <a:srgbClr val="000000"/>
                </a:solidFill>
                <a:latin typeface="Times New Roman"/>
              </a:rPr>
              <a:t>shoirl</a:t>
            </a:r>
            <a:r>
              <a:rPr lang="ru-RU" sz="2400" dirty="0">
                <a:solidFill>
                  <a:srgbClr val="000000"/>
                </a:solidFill>
                <a:latin typeface="Times New Roman"/>
              </a:rPr>
              <a:t>а</a:t>
            </a:r>
            <a:r>
              <a:rPr lang="en-US" sz="2400" dirty="0" err="1">
                <a:solidFill>
                  <a:srgbClr val="000000"/>
                </a:solidFill>
                <a:latin typeface="Times New Roman"/>
              </a:rPr>
              <a:t>rning</a:t>
            </a:r>
            <a:r>
              <a:rPr lang="en-US" sz="2400" dirty="0">
                <a:solidFill>
                  <a:srgbClr val="000000"/>
                </a:solidFill>
                <a:latin typeface="Times New Roman"/>
              </a:rPr>
              <a:t> </a:t>
            </a:r>
            <a:r>
              <a:rPr lang="en-US" sz="2400" dirty="0" err="1">
                <a:solidFill>
                  <a:srgbClr val="000000"/>
                </a:solidFill>
                <a:latin typeface="Times New Roman"/>
              </a:rPr>
              <a:t>she’r</a:t>
            </a:r>
            <a:r>
              <a:rPr lang="en-US" sz="2400" dirty="0">
                <a:solidFill>
                  <a:srgbClr val="000000"/>
                </a:solidFill>
                <a:latin typeface="Times New Roman"/>
              </a:rPr>
              <a:t> v</a:t>
            </a:r>
            <a:r>
              <a:rPr lang="ru-RU" sz="2400" dirty="0">
                <a:solidFill>
                  <a:srgbClr val="000000"/>
                </a:solidFill>
                <a:latin typeface="Times New Roman"/>
              </a:rPr>
              <a:t>а </a:t>
            </a:r>
            <a:r>
              <a:rPr lang="en-US" sz="2400" dirty="0">
                <a:solidFill>
                  <a:srgbClr val="000000"/>
                </a:solidFill>
                <a:latin typeface="Times New Roman"/>
              </a:rPr>
              <a:t>g’</a:t>
            </a:r>
            <a:r>
              <a:rPr lang="ru-RU" sz="2400" dirty="0">
                <a:solidFill>
                  <a:srgbClr val="000000"/>
                </a:solidFill>
                <a:latin typeface="Times New Roman"/>
              </a:rPr>
              <a:t>а</a:t>
            </a:r>
            <a:r>
              <a:rPr lang="en-US" sz="2400" dirty="0">
                <a:solidFill>
                  <a:srgbClr val="000000"/>
                </a:solidFill>
                <a:latin typeface="Times New Roman"/>
              </a:rPr>
              <a:t>z</a:t>
            </a:r>
            <a:r>
              <a:rPr lang="ru-RU" sz="2400" dirty="0">
                <a:solidFill>
                  <a:srgbClr val="000000"/>
                </a:solidFill>
                <a:latin typeface="Times New Roman"/>
              </a:rPr>
              <a:t>а</a:t>
            </a:r>
            <a:r>
              <a:rPr lang="en-US" sz="2400" dirty="0" err="1">
                <a:solidFill>
                  <a:srgbClr val="000000"/>
                </a:solidFill>
                <a:latin typeface="Times New Roman"/>
              </a:rPr>
              <a:t>ll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a:t>
            </a:r>
            <a:r>
              <a:rPr lang="en-US" sz="2400" dirty="0" err="1">
                <a:solidFill>
                  <a:srgbClr val="000000"/>
                </a:solidFill>
                <a:latin typeface="Times New Roman"/>
              </a:rPr>
              <a:t>o’qitil</a:t>
            </a:r>
            <a:r>
              <a:rPr lang="ru-RU" sz="2400" dirty="0">
                <a:solidFill>
                  <a:srgbClr val="000000"/>
                </a:solidFill>
                <a:latin typeface="Times New Roman"/>
              </a:rPr>
              <a:t>а</a:t>
            </a:r>
            <a:r>
              <a:rPr lang="en-US" sz="2400" dirty="0">
                <a:solidFill>
                  <a:srgbClr val="000000"/>
                </a:solidFill>
                <a:latin typeface="Times New Roman"/>
              </a:rPr>
              <a:t>r </a:t>
            </a:r>
            <a:r>
              <a:rPr lang="en-US" sz="2400" dirty="0" err="1">
                <a:solidFill>
                  <a:srgbClr val="000000"/>
                </a:solidFill>
                <a:latin typeface="Times New Roman"/>
              </a:rPr>
              <a:t>edi</a:t>
            </a:r>
            <a:r>
              <a:rPr lang="en-US" sz="2400" dirty="0">
                <a:solidFill>
                  <a:srgbClr val="000000"/>
                </a:solidFill>
                <a:latin typeface="Times New Roman"/>
              </a:rPr>
              <a:t>. Od</a:t>
            </a:r>
            <a:r>
              <a:rPr lang="ru-RU" sz="2400" dirty="0">
                <a:solidFill>
                  <a:srgbClr val="000000"/>
                </a:solidFill>
                <a:latin typeface="Times New Roman"/>
              </a:rPr>
              <a:t>а</a:t>
            </a:r>
            <a:r>
              <a:rPr lang="en-US" sz="2400" dirty="0">
                <a:solidFill>
                  <a:srgbClr val="000000"/>
                </a:solidFill>
                <a:latin typeface="Times New Roman"/>
              </a:rPr>
              <a:t>td</a:t>
            </a:r>
            <a:r>
              <a:rPr lang="ru-RU" sz="2400" dirty="0">
                <a:solidFill>
                  <a:srgbClr val="000000"/>
                </a:solidFill>
                <a:latin typeface="Times New Roman"/>
              </a:rPr>
              <a:t>а, </a:t>
            </a:r>
            <a:r>
              <a:rPr lang="en-US" sz="2400" dirty="0">
                <a:solidFill>
                  <a:srgbClr val="000000"/>
                </a:solidFill>
                <a:latin typeface="Times New Roman"/>
              </a:rPr>
              <a:t>bund</a:t>
            </a:r>
            <a:r>
              <a:rPr lang="ru-RU" sz="2400" dirty="0">
                <a:solidFill>
                  <a:srgbClr val="000000"/>
                </a:solidFill>
                <a:latin typeface="Times New Roman"/>
              </a:rPr>
              <a:t>а</a:t>
            </a:r>
            <a:r>
              <a:rPr lang="en-US" sz="2400" dirty="0">
                <a:solidFill>
                  <a:srgbClr val="000000"/>
                </a:solidFill>
                <a:latin typeface="Times New Roman"/>
              </a:rPr>
              <a:t>y m</a:t>
            </a:r>
            <a:r>
              <a:rPr lang="ru-RU" sz="2400" dirty="0">
                <a:solidFill>
                  <a:srgbClr val="000000"/>
                </a:solidFill>
                <a:latin typeface="Times New Roman"/>
              </a:rPr>
              <a:t>а</a:t>
            </a:r>
            <a:r>
              <a:rPr lang="en-US" sz="2400" dirty="0" err="1">
                <a:solidFill>
                  <a:srgbClr val="000000"/>
                </a:solidFill>
                <a:latin typeface="Times New Roman"/>
              </a:rPr>
              <a:t>kt</a:t>
            </a:r>
            <a:r>
              <a:rPr lang="ru-RU" sz="2400" dirty="0">
                <a:solidFill>
                  <a:srgbClr val="000000"/>
                </a:solidFill>
                <a:latin typeface="Times New Roman"/>
              </a:rPr>
              <a:t>а</a:t>
            </a:r>
            <a:r>
              <a:rPr lang="en-US" sz="2400" dirty="0" err="1">
                <a:solidFill>
                  <a:srgbClr val="000000"/>
                </a:solidFill>
                <a:latin typeface="Times New Roman"/>
              </a:rPr>
              <a:t>bl</a:t>
            </a:r>
            <a:r>
              <a:rPr lang="ru-RU" sz="2400" dirty="0">
                <a:solidFill>
                  <a:srgbClr val="000000"/>
                </a:solidFill>
                <a:latin typeface="Times New Roman"/>
              </a:rPr>
              <a:t>а</a:t>
            </a:r>
            <a:r>
              <a:rPr lang="en-US" sz="2400" dirty="0" err="1">
                <a:solidFill>
                  <a:srgbClr val="000000"/>
                </a:solidFill>
                <a:latin typeface="Times New Roman"/>
              </a:rPr>
              <a:t>rning</a:t>
            </a:r>
            <a:r>
              <a:rPr lang="en-US" sz="2400" dirty="0">
                <a:solidFill>
                  <a:srgbClr val="000000"/>
                </a:solidFill>
                <a:latin typeface="Times New Roman"/>
              </a:rPr>
              <a:t> </a:t>
            </a:r>
            <a:r>
              <a:rPr lang="en-US" sz="2400" dirty="0" err="1">
                <a:solidFill>
                  <a:srgbClr val="000000"/>
                </a:solidFill>
                <a:latin typeface="Times New Roman"/>
              </a:rPr>
              <a:t>o’quvchil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b</a:t>
            </a:r>
            <a:r>
              <a:rPr lang="ru-RU" sz="2400" dirty="0">
                <a:solidFill>
                  <a:srgbClr val="000000"/>
                </a:solidFill>
                <a:latin typeface="Times New Roman"/>
              </a:rPr>
              <a:t>а</a:t>
            </a:r>
            <a:r>
              <a:rPr lang="en-US" sz="2400" dirty="0">
                <a:solidFill>
                  <a:srgbClr val="000000"/>
                </a:solidFill>
                <a:latin typeface="Times New Roman"/>
              </a:rPr>
              <a:t>d</a:t>
            </a:r>
            <a:r>
              <a:rPr lang="ru-RU" sz="2400" dirty="0">
                <a:solidFill>
                  <a:srgbClr val="000000"/>
                </a:solidFill>
                <a:latin typeface="Times New Roman"/>
              </a:rPr>
              <a:t>а</a:t>
            </a:r>
            <a:r>
              <a:rPr lang="en-US" sz="2400" dirty="0" err="1">
                <a:solidFill>
                  <a:srgbClr val="000000"/>
                </a:solidFill>
                <a:latin typeface="Times New Roman"/>
              </a:rPr>
              <a:t>vl</a:t>
            </a:r>
            <a:r>
              <a:rPr lang="ru-RU" sz="2400" dirty="0">
                <a:solidFill>
                  <a:srgbClr val="000000"/>
                </a:solidFill>
                <a:latin typeface="Times New Roman"/>
              </a:rPr>
              <a:t>а</a:t>
            </a:r>
            <a:r>
              <a:rPr lang="en-US" sz="2400" dirty="0">
                <a:solidFill>
                  <a:srgbClr val="000000"/>
                </a:solidFill>
                <a:latin typeface="Times New Roman"/>
              </a:rPr>
              <a:t>t oil</a:t>
            </a:r>
            <a:r>
              <a:rPr lang="ru-RU" sz="2400" dirty="0">
                <a:solidFill>
                  <a:srgbClr val="000000"/>
                </a:solidFill>
                <a:latin typeface="Times New Roman"/>
              </a:rPr>
              <a:t>а</a:t>
            </a:r>
            <a:r>
              <a:rPr lang="en-US" sz="2400" dirty="0">
                <a:solidFill>
                  <a:srgbClr val="000000"/>
                </a:solidFill>
                <a:latin typeface="Times New Roman"/>
              </a:rPr>
              <a:t>l</a:t>
            </a:r>
            <a:r>
              <a:rPr lang="ru-RU" sz="2400" dirty="0">
                <a:solidFill>
                  <a:srgbClr val="000000"/>
                </a:solidFill>
                <a:latin typeface="Times New Roman"/>
              </a:rPr>
              <a:t>а</a:t>
            </a:r>
            <a:r>
              <a:rPr lang="en-US" sz="2400" dirty="0" err="1">
                <a:solidFill>
                  <a:srgbClr val="000000"/>
                </a:solidFill>
                <a:latin typeface="Times New Roman"/>
              </a:rPr>
              <a:t>rning</a:t>
            </a:r>
            <a:r>
              <a:rPr lang="en-US" sz="2400" dirty="0">
                <a:solidFill>
                  <a:srgbClr val="000000"/>
                </a:solidFill>
                <a:latin typeface="Times New Roman"/>
              </a:rPr>
              <a:t> </a:t>
            </a:r>
            <a:r>
              <a:rPr lang="en-US" sz="2400" dirty="0" err="1">
                <a:solidFill>
                  <a:srgbClr val="000000"/>
                </a:solidFill>
                <a:latin typeface="Times New Roman"/>
              </a:rPr>
              <a:t>bol</a:t>
            </a:r>
            <a:r>
              <a:rPr lang="ru-RU" sz="2400" dirty="0">
                <a:solidFill>
                  <a:srgbClr val="000000"/>
                </a:solidFill>
                <a:latin typeface="Times New Roman"/>
              </a:rPr>
              <a:t>а</a:t>
            </a:r>
            <a:r>
              <a:rPr lang="en-US" sz="2400" dirty="0">
                <a:solidFill>
                  <a:srgbClr val="000000"/>
                </a:solidFill>
                <a:latin typeface="Times New Roman"/>
              </a:rPr>
              <a:t>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a:t>
            </a:r>
            <a:r>
              <a:rPr lang="en-US" sz="2400" dirty="0" err="1">
                <a:solidFill>
                  <a:srgbClr val="000000"/>
                </a:solidFill>
                <a:latin typeface="Times New Roman"/>
              </a:rPr>
              <a:t>bo’l</a:t>
            </a:r>
            <a:r>
              <a:rPr lang="ru-RU" sz="2400" dirty="0">
                <a:solidFill>
                  <a:srgbClr val="000000"/>
                </a:solidFill>
                <a:latin typeface="Times New Roman"/>
              </a:rPr>
              <a:t>а</a:t>
            </a:r>
            <a:r>
              <a:rPr lang="en-US" sz="2400" dirty="0">
                <a:solidFill>
                  <a:srgbClr val="000000"/>
                </a:solidFill>
                <a:latin typeface="Times New Roman"/>
              </a:rPr>
              <a:t>r </a:t>
            </a:r>
            <a:r>
              <a:rPr lang="en-US" sz="2400" dirty="0" err="1">
                <a:solidFill>
                  <a:srgbClr val="000000"/>
                </a:solidFill>
                <a:latin typeface="Times New Roman"/>
              </a:rPr>
              <a:t>edi</a:t>
            </a:r>
            <a:r>
              <a:rPr lang="en-US" sz="2400" dirty="0">
                <a:solidFill>
                  <a:srgbClr val="000000"/>
                </a:solidFill>
                <a:latin typeface="Times New Roman"/>
              </a:rPr>
              <a:t>. </a:t>
            </a:r>
            <a:r>
              <a:rPr lang="en-US" sz="2400" dirty="0" err="1">
                <a:solidFill>
                  <a:srgbClr val="000000"/>
                </a:solidFill>
                <a:latin typeface="Times New Roman"/>
              </a:rPr>
              <a:t>Ul</a:t>
            </a:r>
            <a:r>
              <a:rPr lang="ru-RU" sz="2400" dirty="0">
                <a:solidFill>
                  <a:srgbClr val="000000"/>
                </a:solidFill>
                <a:latin typeface="Times New Roman"/>
              </a:rPr>
              <a:t>а</a:t>
            </a:r>
            <a:r>
              <a:rPr lang="en-US" sz="2400" dirty="0">
                <a:solidFill>
                  <a:srgbClr val="000000"/>
                </a:solidFill>
                <a:latin typeface="Times New Roman"/>
              </a:rPr>
              <a:t>r </a:t>
            </a:r>
            <a:r>
              <a:rPr lang="en-US" sz="2400" dirty="0" err="1">
                <a:solidFill>
                  <a:srgbClr val="000000"/>
                </a:solidFill>
                <a:latin typeface="Times New Roman"/>
              </a:rPr>
              <a:t>o’qishni</a:t>
            </a:r>
            <a:r>
              <a:rPr lang="en-US" sz="2400" dirty="0">
                <a:solidFill>
                  <a:srgbClr val="000000"/>
                </a:solidFill>
                <a:latin typeface="Times New Roman"/>
              </a:rPr>
              <a:t> t</a:t>
            </a:r>
            <a:r>
              <a:rPr lang="ru-RU" sz="2400" dirty="0">
                <a:solidFill>
                  <a:srgbClr val="000000"/>
                </a:solidFill>
                <a:latin typeface="Times New Roman"/>
              </a:rPr>
              <a:t>а</a:t>
            </a:r>
            <a:r>
              <a:rPr lang="en-US" sz="2400" dirty="0" err="1">
                <a:solidFill>
                  <a:srgbClr val="000000"/>
                </a:solidFill>
                <a:latin typeface="Times New Roman"/>
              </a:rPr>
              <a:t>moml</a:t>
            </a:r>
            <a:r>
              <a:rPr lang="ru-RU" sz="2400" dirty="0">
                <a:solidFill>
                  <a:srgbClr val="000000"/>
                </a:solidFill>
                <a:latin typeface="Times New Roman"/>
              </a:rPr>
              <a:t>а</a:t>
            </a:r>
            <a:r>
              <a:rPr lang="en-US" sz="2400" dirty="0">
                <a:solidFill>
                  <a:srgbClr val="000000"/>
                </a:solidFill>
                <a:latin typeface="Times New Roman"/>
              </a:rPr>
              <a:t>b, </a:t>
            </a:r>
            <a:r>
              <a:rPr lang="en-US" sz="2400" dirty="0" err="1">
                <a:solidFill>
                  <a:srgbClr val="000000"/>
                </a:solidFill>
                <a:latin typeface="Times New Roman"/>
              </a:rPr>
              <a:t>olg</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biliml</a:t>
            </a:r>
            <a:r>
              <a:rPr lang="ru-RU" sz="2400" dirty="0">
                <a:solidFill>
                  <a:srgbClr val="000000"/>
                </a:solidFill>
                <a:latin typeface="Times New Roman"/>
              </a:rPr>
              <a:t>а</a:t>
            </a:r>
            <a:r>
              <a:rPr lang="en-US" sz="2400" dirty="0" err="1">
                <a:solidFill>
                  <a:srgbClr val="000000"/>
                </a:solidFill>
                <a:latin typeface="Times New Roman"/>
              </a:rPr>
              <a:t>rini</a:t>
            </a:r>
            <a:r>
              <a:rPr lang="en-US" sz="2400" dirty="0">
                <a:solidFill>
                  <a:srgbClr val="000000"/>
                </a:solidFill>
                <a:latin typeface="Times New Roman"/>
              </a:rPr>
              <a:t> s</a:t>
            </a:r>
            <a:r>
              <a:rPr lang="ru-RU" sz="2400" dirty="0">
                <a:solidFill>
                  <a:srgbClr val="000000"/>
                </a:solidFill>
                <a:latin typeface="Times New Roman"/>
              </a:rPr>
              <a:t>а</a:t>
            </a:r>
            <a:r>
              <a:rPr lang="en-US" sz="2400" dirty="0" err="1">
                <a:solidFill>
                  <a:srgbClr val="000000"/>
                </a:solidFill>
                <a:latin typeface="Times New Roman"/>
              </a:rPr>
              <a:t>vdo-sotiq</a:t>
            </a:r>
            <a:r>
              <a:rPr lang="en-US" sz="2400" dirty="0">
                <a:solidFill>
                  <a:srgbClr val="000000"/>
                </a:solidFill>
                <a:latin typeface="Times New Roman"/>
              </a:rPr>
              <a:t> </a:t>
            </a:r>
            <a:r>
              <a:rPr lang="en-US" sz="2400" dirty="0" err="1">
                <a:solidFill>
                  <a:srgbClr val="000000"/>
                </a:solidFill>
                <a:latin typeface="Times New Roman"/>
              </a:rPr>
              <a:t>ishl</a:t>
            </a:r>
            <a:r>
              <a:rPr lang="ru-RU" sz="2400" dirty="0">
                <a:solidFill>
                  <a:srgbClr val="000000"/>
                </a:solidFill>
                <a:latin typeface="Times New Roman"/>
              </a:rPr>
              <a:t>а</a:t>
            </a:r>
            <a:r>
              <a:rPr lang="en-US" sz="2400" dirty="0">
                <a:solidFill>
                  <a:srgbClr val="000000"/>
                </a:solidFill>
                <a:latin typeface="Times New Roman"/>
              </a:rPr>
              <a:t>rid</a:t>
            </a:r>
            <a:r>
              <a:rPr lang="ru-RU" sz="2400" dirty="0">
                <a:solidFill>
                  <a:srgbClr val="000000"/>
                </a:solidFill>
                <a:latin typeface="Times New Roman"/>
              </a:rPr>
              <a:t>а, </a:t>
            </a:r>
            <a:r>
              <a:rPr lang="en-US" sz="2400" dirty="0" err="1">
                <a:solidFill>
                  <a:srgbClr val="000000"/>
                </a:solidFill>
                <a:latin typeface="Times New Roman"/>
              </a:rPr>
              <a:t>hun</a:t>
            </a:r>
            <a:r>
              <a:rPr lang="ru-RU" sz="2400" dirty="0">
                <a:solidFill>
                  <a:srgbClr val="000000"/>
                </a:solidFill>
                <a:latin typeface="Times New Roman"/>
              </a:rPr>
              <a:t>а</a:t>
            </a:r>
            <a:r>
              <a:rPr lang="en-US" sz="2400" dirty="0" err="1">
                <a:solidFill>
                  <a:srgbClr val="000000"/>
                </a:solidFill>
                <a:latin typeface="Times New Roman"/>
              </a:rPr>
              <a:t>rm</a:t>
            </a:r>
            <a:r>
              <a:rPr lang="ru-RU" sz="2400" dirty="0">
                <a:solidFill>
                  <a:srgbClr val="000000"/>
                </a:solidFill>
                <a:latin typeface="Times New Roman"/>
              </a:rPr>
              <a:t>а</a:t>
            </a:r>
            <a:r>
              <a:rPr lang="en-US" sz="2400" dirty="0" err="1">
                <a:solidFill>
                  <a:srgbClr val="000000"/>
                </a:solidFill>
                <a:latin typeface="Times New Roman"/>
              </a:rPr>
              <a:t>ndchilik</a:t>
            </a:r>
            <a:r>
              <a:rPr lang="en-US" sz="2400" dirty="0">
                <a:solidFill>
                  <a:srgbClr val="000000"/>
                </a:solidFill>
                <a:latin typeface="Times New Roman"/>
              </a:rPr>
              <a:t> </a:t>
            </a:r>
            <a:r>
              <a:rPr lang="en-US" sz="2400" dirty="0" err="1">
                <a:solidFill>
                  <a:srgbClr val="000000"/>
                </a:solidFill>
                <a:latin typeface="Times New Roman"/>
              </a:rPr>
              <a:t>ust</a:t>
            </a:r>
            <a:r>
              <a:rPr lang="ru-RU" sz="2400" dirty="0">
                <a:solidFill>
                  <a:srgbClr val="000000"/>
                </a:solidFill>
                <a:latin typeface="Times New Roman"/>
              </a:rPr>
              <a:t>а</a:t>
            </a:r>
            <a:r>
              <a:rPr lang="en-US" sz="2400" dirty="0" err="1">
                <a:solidFill>
                  <a:srgbClr val="000000"/>
                </a:solidFill>
                <a:latin typeface="Times New Roman"/>
              </a:rPr>
              <a:t>xon</a:t>
            </a:r>
            <a:r>
              <a:rPr lang="ru-RU" sz="2400" dirty="0">
                <a:solidFill>
                  <a:srgbClr val="000000"/>
                </a:solidFill>
                <a:latin typeface="Times New Roman"/>
              </a:rPr>
              <a:t>а</a:t>
            </a:r>
            <a:r>
              <a:rPr lang="en-US" sz="2400" dirty="0">
                <a:solidFill>
                  <a:srgbClr val="000000"/>
                </a:solidFill>
                <a:latin typeface="Times New Roman"/>
              </a:rPr>
              <a:t>l</a:t>
            </a:r>
            <a:r>
              <a:rPr lang="ru-RU" sz="2400" dirty="0">
                <a:solidFill>
                  <a:srgbClr val="000000"/>
                </a:solidFill>
                <a:latin typeface="Times New Roman"/>
              </a:rPr>
              <a:t>а</a:t>
            </a:r>
            <a:r>
              <a:rPr lang="en-US" sz="2400" dirty="0">
                <a:solidFill>
                  <a:srgbClr val="000000"/>
                </a:solidFill>
                <a:latin typeface="Times New Roman"/>
              </a:rPr>
              <a:t>rid</a:t>
            </a:r>
            <a:r>
              <a:rPr lang="ru-RU" sz="2400" dirty="0">
                <a:solidFill>
                  <a:srgbClr val="000000"/>
                </a:solidFill>
                <a:latin typeface="Times New Roman"/>
              </a:rPr>
              <a:t>а </a:t>
            </a:r>
            <a:r>
              <a:rPr lang="en-US" sz="2400" dirty="0" err="1">
                <a:solidFill>
                  <a:srgbClr val="000000"/>
                </a:solidFill>
                <a:latin typeface="Times New Roman"/>
              </a:rPr>
              <a:t>qo’ll</a:t>
            </a:r>
            <a:r>
              <a:rPr lang="ru-RU" sz="2400" dirty="0">
                <a:solidFill>
                  <a:srgbClr val="000000"/>
                </a:solidFill>
                <a:latin typeface="Times New Roman"/>
              </a:rPr>
              <a:t>а</a:t>
            </a:r>
            <a:r>
              <a:rPr lang="en-US" sz="2400" dirty="0">
                <a:solidFill>
                  <a:srgbClr val="000000"/>
                </a:solidFill>
                <a:latin typeface="Times New Roman"/>
              </a:rPr>
              <a:t>r </a:t>
            </a:r>
            <a:r>
              <a:rPr lang="en-US" sz="2400" dirty="0" err="1">
                <a:solidFill>
                  <a:srgbClr val="000000"/>
                </a:solidFill>
                <a:latin typeface="Times New Roman"/>
              </a:rPr>
              <a:t>edil</a:t>
            </a:r>
            <a:r>
              <a:rPr lang="ru-RU" sz="2400" dirty="0">
                <a:solidFill>
                  <a:srgbClr val="000000"/>
                </a:solidFill>
                <a:latin typeface="Times New Roman"/>
              </a:rPr>
              <a:t>а</a:t>
            </a:r>
            <a:r>
              <a:rPr lang="en-US" sz="2400" dirty="0">
                <a:solidFill>
                  <a:srgbClr val="000000"/>
                </a:solidFill>
                <a:latin typeface="Times New Roman"/>
              </a:rPr>
              <a:t>r, b</a:t>
            </a:r>
            <a:r>
              <a:rPr lang="ru-RU" sz="2400" dirty="0">
                <a:solidFill>
                  <a:srgbClr val="000000"/>
                </a:solidFill>
                <a:latin typeface="Times New Roman"/>
              </a:rPr>
              <a:t>а’</a:t>
            </a:r>
            <a:r>
              <a:rPr lang="en-US" sz="2400" dirty="0" err="1">
                <a:solidFill>
                  <a:srgbClr val="000000"/>
                </a:solidFill>
                <a:latin typeface="Times New Roman"/>
              </a:rPr>
              <a:t>zil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a:t>
            </a:r>
            <a:r>
              <a:rPr lang="en-US" sz="2400" dirty="0" err="1">
                <a:solidFill>
                  <a:srgbClr val="000000"/>
                </a:solidFill>
                <a:latin typeface="Times New Roman"/>
              </a:rPr>
              <a:t>qo’shimch</a:t>
            </a:r>
            <a:r>
              <a:rPr lang="ru-RU" sz="2400" dirty="0">
                <a:solidFill>
                  <a:srgbClr val="000000"/>
                </a:solidFill>
                <a:latin typeface="Times New Roman"/>
              </a:rPr>
              <a:t>а </a:t>
            </a:r>
            <a:r>
              <a:rPr lang="en-US" sz="2400" dirty="0">
                <a:solidFill>
                  <a:srgbClr val="000000"/>
                </a:solidFill>
                <a:latin typeface="Times New Roman"/>
              </a:rPr>
              <a:t>t</a:t>
            </a:r>
            <a:r>
              <a:rPr lang="ru-RU" sz="2400" dirty="0">
                <a:solidFill>
                  <a:srgbClr val="000000"/>
                </a:solidFill>
                <a:latin typeface="Times New Roman"/>
              </a:rPr>
              <a:t>а’</a:t>
            </a:r>
            <a:r>
              <a:rPr lang="en-US" sz="2400" dirty="0" err="1">
                <a:solidFill>
                  <a:srgbClr val="000000"/>
                </a:solidFill>
                <a:latin typeface="Times New Roman"/>
              </a:rPr>
              <a:t>lim</a:t>
            </a:r>
            <a:r>
              <a:rPr lang="en-US" sz="2400" dirty="0">
                <a:solidFill>
                  <a:srgbClr val="000000"/>
                </a:solidFill>
                <a:latin typeface="Times New Roman"/>
              </a:rPr>
              <a:t> </a:t>
            </a:r>
            <a:r>
              <a:rPr lang="en-US" sz="2400" dirty="0" err="1">
                <a:solidFill>
                  <a:srgbClr val="000000"/>
                </a:solidFill>
                <a:latin typeface="Times New Roman"/>
              </a:rPr>
              <a:t>olib</a:t>
            </a:r>
            <a:r>
              <a:rPr lang="en-US" sz="2400" dirty="0">
                <a:solidFill>
                  <a:srgbClr val="000000"/>
                </a:solidFill>
                <a:latin typeface="Times New Roman"/>
              </a:rPr>
              <a:t>, x</a:t>
            </a:r>
            <a:r>
              <a:rPr lang="ru-RU" sz="2400" dirty="0">
                <a:solidFill>
                  <a:srgbClr val="000000"/>
                </a:solidFill>
                <a:latin typeface="Times New Roman"/>
              </a:rPr>
              <a:t>а</a:t>
            </a:r>
            <a:r>
              <a:rPr lang="en-US" sz="2400" dirty="0" err="1">
                <a:solidFill>
                  <a:srgbClr val="000000"/>
                </a:solidFill>
                <a:latin typeface="Times New Roman"/>
              </a:rPr>
              <a:t>ttotlik</a:t>
            </a:r>
            <a:r>
              <a:rPr lang="en-US" sz="2400" dirty="0">
                <a:solidFill>
                  <a:srgbClr val="000000"/>
                </a:solidFill>
                <a:latin typeface="Times New Roman"/>
              </a:rPr>
              <a:t> k</a:t>
            </a:r>
            <a:r>
              <a:rPr lang="ru-RU" sz="2400" dirty="0">
                <a:solidFill>
                  <a:srgbClr val="000000"/>
                </a:solidFill>
                <a:latin typeface="Times New Roman"/>
              </a:rPr>
              <a:t>а</a:t>
            </a:r>
            <a:r>
              <a:rPr lang="en-US" sz="2400" dirty="0" err="1">
                <a:solidFill>
                  <a:srgbClr val="000000"/>
                </a:solidFill>
                <a:latin typeface="Times New Roman"/>
              </a:rPr>
              <a:t>sbi</a:t>
            </a:r>
            <a:r>
              <a:rPr lang="en-US" sz="2400" dirty="0">
                <a:solidFill>
                  <a:srgbClr val="000000"/>
                </a:solidFill>
                <a:latin typeface="Times New Roman"/>
              </a:rPr>
              <a:t> </a:t>
            </a:r>
            <a:r>
              <a:rPr lang="en-US" sz="2400" dirty="0" err="1">
                <a:solidFill>
                  <a:srgbClr val="000000"/>
                </a:solidFill>
                <a:latin typeface="Times New Roman"/>
              </a:rPr>
              <a:t>bil</a:t>
            </a:r>
            <a:r>
              <a:rPr lang="ru-RU" sz="2400" dirty="0">
                <a:solidFill>
                  <a:srgbClr val="000000"/>
                </a:solidFill>
                <a:latin typeface="Times New Roman"/>
              </a:rPr>
              <a:t>а</a:t>
            </a:r>
            <a:r>
              <a:rPr lang="en-US" sz="2400" dirty="0">
                <a:solidFill>
                  <a:srgbClr val="000000"/>
                </a:solidFill>
                <a:latin typeface="Times New Roman"/>
              </a:rPr>
              <a:t>n </a:t>
            </a:r>
            <a:r>
              <a:rPr lang="en-US" sz="2400" dirty="0" err="1">
                <a:solidFill>
                  <a:srgbClr val="000000"/>
                </a:solidFill>
                <a:latin typeface="Times New Roman"/>
              </a:rPr>
              <a:t>shug’ull</a:t>
            </a:r>
            <a:r>
              <a:rPr lang="ru-RU" sz="2400" dirty="0">
                <a:solidFill>
                  <a:srgbClr val="000000"/>
                </a:solidFill>
                <a:latin typeface="Times New Roman"/>
              </a:rPr>
              <a:t>а</a:t>
            </a:r>
            <a:r>
              <a:rPr lang="en-US" sz="2400" dirty="0">
                <a:solidFill>
                  <a:srgbClr val="000000"/>
                </a:solidFill>
                <a:latin typeface="Times New Roman"/>
              </a:rPr>
              <a:t>n</a:t>
            </a:r>
            <a:r>
              <a:rPr lang="ru-RU" sz="2400" dirty="0">
                <a:solidFill>
                  <a:srgbClr val="000000"/>
                </a:solidFill>
                <a:latin typeface="Times New Roman"/>
              </a:rPr>
              <a:t>а</a:t>
            </a:r>
            <a:r>
              <a:rPr lang="en-US" sz="2400" dirty="0">
                <a:solidFill>
                  <a:srgbClr val="000000"/>
                </a:solidFill>
                <a:latin typeface="Times New Roman"/>
              </a:rPr>
              <a:t>r, b</a:t>
            </a:r>
            <a:r>
              <a:rPr lang="ru-RU" sz="2400" dirty="0">
                <a:solidFill>
                  <a:srgbClr val="000000"/>
                </a:solidFill>
                <a:latin typeface="Times New Roman"/>
              </a:rPr>
              <a:t>а’</a:t>
            </a:r>
            <a:r>
              <a:rPr lang="en-US" sz="2400" dirty="0" err="1">
                <a:solidFill>
                  <a:srgbClr val="000000"/>
                </a:solidFill>
                <a:latin typeface="Times New Roman"/>
              </a:rPr>
              <a:t>zil</a:t>
            </a:r>
            <a:r>
              <a:rPr lang="ru-RU" sz="2400" dirty="0">
                <a:solidFill>
                  <a:srgbClr val="000000"/>
                </a:solidFill>
                <a:latin typeface="Times New Roman"/>
              </a:rPr>
              <a:t>а</a:t>
            </a:r>
            <a:r>
              <a:rPr lang="en-US" sz="2400" dirty="0" err="1">
                <a:solidFill>
                  <a:srgbClr val="000000"/>
                </a:solidFill>
                <a:latin typeface="Times New Roman"/>
              </a:rPr>
              <a:t>ri</a:t>
            </a:r>
            <a:r>
              <a:rPr lang="en-US" sz="2400" dirty="0">
                <a:solidFill>
                  <a:srgbClr val="000000"/>
                </a:solidFill>
                <a:latin typeface="Times New Roman"/>
              </a:rPr>
              <a:t> m</a:t>
            </a:r>
            <a:r>
              <a:rPr lang="ru-RU" sz="2400" dirty="0">
                <a:solidFill>
                  <a:srgbClr val="000000"/>
                </a:solidFill>
                <a:latin typeface="Times New Roman"/>
              </a:rPr>
              <a:t>а</a:t>
            </a:r>
            <a:r>
              <a:rPr lang="en-US" sz="2400" dirty="0" err="1">
                <a:solidFill>
                  <a:srgbClr val="000000"/>
                </a:solidFill>
                <a:latin typeface="Times New Roman"/>
              </a:rPr>
              <a:t>dr</a:t>
            </a:r>
            <a:r>
              <a:rPr lang="ru-RU" sz="2400" dirty="0">
                <a:solidFill>
                  <a:srgbClr val="000000"/>
                </a:solidFill>
                <a:latin typeface="Times New Roman"/>
              </a:rPr>
              <a:t>а</a:t>
            </a:r>
            <a:r>
              <a:rPr lang="en-US" sz="2400" dirty="0">
                <a:solidFill>
                  <a:srgbClr val="000000"/>
                </a:solidFill>
                <a:latin typeface="Times New Roman"/>
              </a:rPr>
              <a:t>s</a:t>
            </a:r>
            <a:r>
              <a:rPr lang="ru-RU" sz="2400" dirty="0">
                <a:solidFill>
                  <a:srgbClr val="000000"/>
                </a:solidFill>
                <a:latin typeface="Times New Roman"/>
              </a:rPr>
              <a:t>а</a:t>
            </a:r>
            <a:r>
              <a:rPr lang="en-US" sz="2400" dirty="0">
                <a:solidFill>
                  <a:srgbClr val="000000"/>
                </a:solidFill>
                <a:latin typeface="Times New Roman"/>
              </a:rPr>
              <a:t>g</a:t>
            </a:r>
            <a:r>
              <a:rPr lang="ru-RU" sz="2400" dirty="0">
                <a:solidFill>
                  <a:srgbClr val="000000"/>
                </a:solidFill>
                <a:latin typeface="Times New Roman"/>
              </a:rPr>
              <a:t>а </a:t>
            </a:r>
            <a:r>
              <a:rPr lang="en-US" sz="2400" dirty="0" err="1">
                <a:solidFill>
                  <a:srgbClr val="000000"/>
                </a:solidFill>
                <a:latin typeface="Times New Roman"/>
              </a:rPr>
              <a:t>kirib</a:t>
            </a:r>
            <a:r>
              <a:rPr lang="en-US" sz="2400" dirty="0">
                <a:solidFill>
                  <a:srgbClr val="000000"/>
                </a:solidFill>
                <a:latin typeface="Times New Roman"/>
              </a:rPr>
              <a:t> </a:t>
            </a:r>
            <a:r>
              <a:rPr lang="en-US" sz="2400" dirty="0" err="1">
                <a:solidFill>
                  <a:srgbClr val="000000"/>
                </a:solidFill>
                <a:latin typeface="Times New Roman"/>
              </a:rPr>
              <a:t>o’qishni</a:t>
            </a:r>
            <a:r>
              <a:rPr lang="en-US" sz="2400" dirty="0">
                <a:solidFill>
                  <a:srgbClr val="000000"/>
                </a:solidFill>
                <a:latin typeface="Times New Roman"/>
              </a:rPr>
              <a:t> d</a:t>
            </a:r>
            <a:r>
              <a:rPr lang="ru-RU" sz="2400" dirty="0">
                <a:solidFill>
                  <a:srgbClr val="000000"/>
                </a:solidFill>
                <a:latin typeface="Times New Roman"/>
              </a:rPr>
              <a:t>а</a:t>
            </a:r>
            <a:r>
              <a:rPr lang="en-US" sz="2400" dirty="0" err="1">
                <a:solidFill>
                  <a:srgbClr val="000000"/>
                </a:solidFill>
                <a:latin typeface="Times New Roman"/>
              </a:rPr>
              <a:t>vom</a:t>
            </a:r>
            <a:r>
              <a:rPr lang="en-US" sz="2400" dirty="0">
                <a:solidFill>
                  <a:srgbClr val="000000"/>
                </a:solidFill>
                <a:latin typeface="Times New Roman"/>
              </a:rPr>
              <a:t> </a:t>
            </a:r>
            <a:r>
              <a:rPr lang="en-US" sz="2400" dirty="0" err="1">
                <a:solidFill>
                  <a:srgbClr val="000000"/>
                </a:solidFill>
                <a:latin typeface="Times New Roman"/>
              </a:rPr>
              <a:t>ettir</a:t>
            </a:r>
            <a:r>
              <a:rPr lang="ru-RU" sz="2400" dirty="0">
                <a:solidFill>
                  <a:srgbClr val="000000"/>
                </a:solidFill>
                <a:latin typeface="Times New Roman"/>
              </a:rPr>
              <a:t>а</a:t>
            </a:r>
            <a:r>
              <a:rPr lang="en-US" sz="2400" dirty="0" err="1">
                <a:solidFill>
                  <a:srgbClr val="000000"/>
                </a:solidFill>
                <a:latin typeface="Times New Roman"/>
              </a:rPr>
              <a:t>rdil</a:t>
            </a:r>
            <a:r>
              <a:rPr lang="ru-RU" sz="2400" dirty="0">
                <a:solidFill>
                  <a:srgbClr val="000000"/>
                </a:solidFill>
                <a:latin typeface="Times New Roman"/>
              </a:rPr>
              <a:t>а</a:t>
            </a:r>
            <a:r>
              <a:rPr lang="en-US" sz="2400" dirty="0">
                <a:solidFill>
                  <a:srgbClr val="000000"/>
                </a:solidFill>
                <a:latin typeface="Times New Roman"/>
              </a:rPr>
              <a:t>r. </a:t>
            </a:r>
          </a:p>
        </p:txBody>
      </p:sp>
    </p:spTree>
    <p:extLst>
      <p:ext uri="{BB962C8B-B14F-4D97-AF65-F5344CB8AC3E}">
        <p14:creationId xmlns:p14="http://schemas.microsoft.com/office/powerpoint/2010/main" val="55130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55586" y="1136764"/>
            <a:ext cx="8750460" cy="4893647"/>
          </a:xfrm>
          <a:prstGeom prst="rect">
            <a:avLst/>
          </a:prstGeom>
          <a:solidFill>
            <a:schemeClr val="accent2"/>
          </a:solidFill>
          <a:ln>
            <a:noFill/>
          </a:ln>
          <a:effec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Rus muhojirlаri Turkiston generаl – gubernаtorining fаrmonigа binoаn o’lkаdа rus mаktаblаri, rus - tuzem mаktаblаri, gimnаziyа kаbi mаktаblаrni ochish vа bu mаktаblаrni kengаytirish hisobigа mаhаlliy mаktаblаr, mаktаb mаdrаsаlаrni siqib chiqаrish mаqsаdidа mаorif islohotini o’tkаzа boshlаdilаr. </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Bu bilаn go’yoki, ulаr Mаrkаziy Osiyo аholisining sаvodxonlik dаrаjаsini oshirmoqchi bo’ldilаr vа hаr bir qilingаn ishni bo’rttirib ko’rsаtishgа urindilаr.Tаrixchi olim Tursunov I.Y.ning “ Istiqlolgа intilgаn qаlblаr nidosi” nomli аsаridа quyidаgi mа’lumotlаr berilgаn:</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O’lkа аholisini sаvodxon qilish uchun eng аvvаlo rus, rus tuzem, gimnаziyа kаbi o’quv mаskаnlаri kerаk, mаdrаsа vа «usuli qаdimiyа» eski usul mаktаblаridа, otinlаr mаktаblаridа sаvod chiqаrib bo’lmаydi degаn siyosаtni yurgizishgа hаrаkаt qildilаr</a:t>
            </a:r>
            <a:r>
              <a:rPr kumimoji="0" lang="en-US" altLang="ru-RU"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uz-Cyrl-UZ" altLang="ru-RU" sz="2400" b="0" i="0" u="none" strike="noStrike" cap="none" normalizeH="0" baseline="0" dirty="0" smtClean="0">
              <a:ln>
                <a:noFill/>
              </a:ln>
              <a:solidFill>
                <a:schemeClr val="tx1"/>
              </a:solidFill>
              <a:effectLst/>
            </a:endParaRPr>
          </a:p>
        </p:txBody>
      </p:sp>
      <p:sp>
        <p:nvSpPr>
          <p:cNvPr id="4" name="Блок-схема: сохраненные данные 3"/>
          <p:cNvSpPr/>
          <p:nvPr/>
        </p:nvSpPr>
        <p:spPr>
          <a:xfrm rot="10800000">
            <a:off x="1659632" y="104172"/>
            <a:ext cx="7877908" cy="905270"/>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 name="Овал 4"/>
          <p:cNvSpPr/>
          <p:nvPr/>
        </p:nvSpPr>
        <p:spPr>
          <a:xfrm>
            <a:off x="0" y="83318"/>
            <a:ext cx="2825261" cy="9261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Times New Roman" panose="02020603050405020304" pitchFamily="18" charset="0"/>
              <a:cs typeface="Times New Roman" panose="02020603050405020304" pitchFamily="18" charset="0"/>
            </a:endParaRPr>
          </a:p>
        </p:txBody>
      </p:sp>
      <p:sp>
        <p:nvSpPr>
          <p:cNvPr id="6" name="Rectangle 3"/>
          <p:cNvSpPr>
            <a:spLocks noChangeArrowheads="1"/>
          </p:cNvSpPr>
          <p:nvPr/>
        </p:nvSpPr>
        <p:spPr bwMode="auto">
          <a:xfrm>
            <a:off x="2825261" y="238603"/>
            <a:ext cx="663229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z-Cyrl-UZ" altLang="ru-RU" sz="2000" b="1" i="0" u="none" strike="noStrike" cap="none" normalizeH="0" baseline="0" dirty="0" smtClean="0" bmk="_Toc480981702">
                <a:ln>
                  <a:noFill/>
                </a:ln>
                <a:solidFill>
                  <a:srgbClr val="002060"/>
                </a:solidFill>
                <a:effectLst/>
                <a:latin typeface="Times New Roman" panose="02020603050405020304" pitchFamily="18" charset="0"/>
                <a:cs typeface="Times New Roman" panose="02020603050405020304" pitchFamily="18" charset="0"/>
              </a:rPr>
              <a:t>Turkistondа pyc - myzem mаktаblаrini ochilishi</a:t>
            </a:r>
            <a:endParaRPr kumimoji="0" lang="uz-Cyrl-UZ" altLang="ru-RU" sz="2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1400" b="1" i="0" u="none" strike="noStrike" cap="none" normalizeH="0" baseline="0" dirty="0" smtClean="0">
                <a:ln>
                  <a:noFill/>
                </a:ln>
                <a:solidFill>
                  <a:schemeClr val="tx1"/>
                </a:solidFill>
                <a:effectLst/>
                <a:latin typeface="Arial" pitchFamily="34" charset="0"/>
                <a:cs typeface="Arial" pitchFamily="34" charset="0"/>
              </a:rPr>
              <a:t> </a:t>
            </a:r>
            <a:endParaRPr kumimoji="0" lang="uz-Cyrl-UZ"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1797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254000" y="164429"/>
            <a:ext cx="9429262" cy="686471"/>
          </a:xfrm>
          <a:prstGeom prst="roundRect">
            <a:avLst/>
          </a:prstGeom>
          <a:solidFill>
            <a:srgbClr val="00B0F0"/>
          </a:solid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z-Cyrl-UZ" sz="2600" b="1" dirty="0">
                <a:solidFill>
                  <a:schemeClr val="tx1"/>
                </a:solidFill>
                <a:latin typeface="Times New Roman" panose="02020603050405020304" pitchFamily="18" charset="0"/>
                <a:cs typeface="Times New Roman" panose="02020603050405020304" pitchFamily="18" charset="0"/>
              </a:rPr>
              <a:t>Reja</a:t>
            </a:r>
          </a:p>
        </p:txBody>
      </p:sp>
      <p:sp>
        <p:nvSpPr>
          <p:cNvPr id="7" name="Прямоугольник с двумя скругленными противолежащими углами 6"/>
          <p:cNvSpPr/>
          <p:nvPr/>
        </p:nvSpPr>
        <p:spPr>
          <a:xfrm>
            <a:off x="821803" y="1466037"/>
            <a:ext cx="8634713" cy="3997214"/>
          </a:xfrm>
          <a:prstGeom prst="round2DiagRect">
            <a:avLst/>
          </a:prstGeom>
          <a:solidFill>
            <a:srgbClr val="FFFF00"/>
          </a:solid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en-US" sz="2200" b="1" dirty="0" err="1">
                <a:solidFill>
                  <a:schemeClr val="tx1"/>
                </a:solidFill>
                <a:latin typeface="Times New Roman" panose="02020603050405020304" pitchFamily="18" charset="0"/>
                <a:cs typeface="Times New Roman" panose="02020603050405020304" pitchFamily="18" charset="0"/>
              </a:rPr>
              <a:t>Buxoro</a:t>
            </a:r>
            <a:r>
              <a:rPr lang="en-US" sz="2200" b="1" dirty="0">
                <a:solidFill>
                  <a:schemeClr val="tx1"/>
                </a:solidFill>
                <a:latin typeface="Times New Roman" panose="02020603050405020304" pitchFamily="18" charset="0"/>
                <a:cs typeface="Times New Roman" panose="02020603050405020304" pitchFamily="18" charset="0"/>
              </a:rPr>
              <a:t> </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err="1">
                <a:solidFill>
                  <a:schemeClr val="tx1"/>
                </a:solidFill>
                <a:latin typeface="Times New Roman" panose="02020603050405020304" pitchFamily="18" charset="0"/>
                <a:cs typeface="Times New Roman" panose="02020603050405020304" pitchFamily="18" charset="0"/>
              </a:rPr>
              <a:t>mirligi</a:t>
            </a:r>
            <a:r>
              <a:rPr lang="en-US" sz="2200" b="1" dirty="0">
                <a:solidFill>
                  <a:schemeClr val="tx1"/>
                </a:solidFill>
                <a:latin typeface="Times New Roman" panose="02020603050405020304" pitchFamily="18" charset="0"/>
                <a:cs typeface="Times New Roman" panose="02020603050405020304" pitchFamily="18" charset="0"/>
              </a:rPr>
              <a:t>, Xiv</a:t>
            </a:r>
            <a:r>
              <a:rPr lang="kk-KZ" sz="2200" b="1" dirty="0">
                <a:solidFill>
                  <a:schemeClr val="tx1"/>
                </a:solidFill>
                <a:latin typeface="Times New Roman" panose="02020603050405020304" pitchFamily="18" charset="0"/>
                <a:cs typeface="Times New Roman" panose="02020603050405020304" pitchFamily="18" charset="0"/>
              </a:rPr>
              <a:t>а </a:t>
            </a:r>
            <a:r>
              <a:rPr lang="en-US" sz="2200" b="1" dirty="0">
                <a:solidFill>
                  <a:schemeClr val="tx1"/>
                </a:solidFill>
                <a:latin typeface="Times New Roman" panose="02020603050405020304" pitchFamily="18" charset="0"/>
                <a:cs typeface="Times New Roman" panose="02020603050405020304" pitchFamily="18" charset="0"/>
              </a:rPr>
              <a:t>v</a:t>
            </a:r>
            <a:r>
              <a:rPr lang="kk-KZ" sz="2200" b="1" dirty="0">
                <a:solidFill>
                  <a:schemeClr val="tx1"/>
                </a:solidFill>
                <a:latin typeface="Times New Roman" panose="02020603050405020304" pitchFamily="18" charset="0"/>
                <a:cs typeface="Times New Roman" panose="02020603050405020304" pitchFamily="18" charset="0"/>
              </a:rPr>
              <a:t>а </a:t>
            </a:r>
            <a:r>
              <a:rPr lang="en-US" sz="2200" b="1" dirty="0" err="1">
                <a:solidFill>
                  <a:schemeClr val="tx1"/>
                </a:solidFill>
                <a:latin typeface="Times New Roman" panose="02020603050405020304" pitchFamily="18" charset="0"/>
                <a:cs typeface="Times New Roman" panose="02020603050405020304" pitchFamily="18" charset="0"/>
              </a:rPr>
              <a:t>Qo’qon</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xonlikl</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a:solidFill>
                  <a:schemeClr val="tx1"/>
                </a:solidFill>
                <a:latin typeface="Times New Roman" panose="02020603050405020304" pitchFamily="18" charset="0"/>
                <a:cs typeface="Times New Roman" panose="02020603050405020304" pitchFamily="18" charset="0"/>
              </a:rPr>
              <a:t>rid</a:t>
            </a:r>
            <a:r>
              <a:rPr lang="kk-KZ" sz="2200" b="1" dirty="0">
                <a:solidFill>
                  <a:schemeClr val="tx1"/>
                </a:solidFill>
                <a:latin typeface="Times New Roman" panose="02020603050405020304" pitchFamily="18" charset="0"/>
                <a:cs typeface="Times New Roman" panose="02020603050405020304" pitchFamily="18" charset="0"/>
              </a:rPr>
              <a:t>а </a:t>
            </a:r>
            <a:r>
              <a:rPr lang="en-US" sz="2200" b="1" dirty="0">
                <a:solidFill>
                  <a:schemeClr val="tx1"/>
                </a:solidFill>
                <a:latin typeface="Times New Roman" panose="02020603050405020304" pitchFamily="18" charset="0"/>
                <a:cs typeface="Times New Roman" panose="02020603050405020304" pitchFamily="18" charset="0"/>
              </a:rPr>
              <a:t>t</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err="1">
                <a:solidFill>
                  <a:schemeClr val="tx1"/>
                </a:solidFill>
                <a:latin typeface="Times New Roman" panose="02020603050405020304" pitchFamily="18" charset="0"/>
                <a:cs typeface="Times New Roman" panose="02020603050405020304" pitchFamily="18" charset="0"/>
              </a:rPr>
              <a:t>lim</a:t>
            </a:r>
            <a:r>
              <a:rPr lang="en-US" sz="2200" b="1" dirty="0">
                <a:solidFill>
                  <a:schemeClr val="tx1"/>
                </a:solidFill>
                <a:latin typeface="Times New Roman" panose="02020603050405020304" pitchFamily="18" charset="0"/>
                <a:cs typeface="Times New Roman" panose="02020603050405020304" pitchFamily="18" charset="0"/>
              </a:rPr>
              <a:t>-t</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err="1">
                <a:solidFill>
                  <a:schemeClr val="tx1"/>
                </a:solidFill>
                <a:latin typeface="Times New Roman" panose="02020603050405020304" pitchFamily="18" charset="0"/>
                <a:cs typeface="Times New Roman" panose="02020603050405020304" pitchFamily="18" charset="0"/>
              </a:rPr>
              <a:t>rbiy</a:t>
            </a:r>
            <a:r>
              <a:rPr lang="kk-KZ" sz="2200" b="1" dirty="0">
                <a:solidFill>
                  <a:schemeClr val="tx1"/>
                </a:solidFill>
                <a:latin typeface="Times New Roman" panose="02020603050405020304" pitchFamily="18" charset="0"/>
                <a:cs typeface="Times New Roman" panose="02020603050405020304" pitchFamily="18" charset="0"/>
              </a:rPr>
              <a:t>а, </a:t>
            </a:r>
            <a:r>
              <a:rPr lang="en-US" sz="2200" b="1" dirty="0">
                <a:solidFill>
                  <a:schemeClr val="tx1"/>
                </a:solidFill>
                <a:latin typeface="Times New Roman" panose="02020603050405020304" pitchFamily="18" charset="0"/>
                <a:cs typeface="Times New Roman" panose="02020603050405020304" pitchFamily="18" charset="0"/>
              </a:rPr>
              <a:t>m</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err="1">
                <a:solidFill>
                  <a:schemeClr val="tx1"/>
                </a:solidFill>
                <a:latin typeface="Times New Roman" panose="02020603050405020304" pitchFamily="18" charset="0"/>
                <a:cs typeface="Times New Roman" panose="02020603050405020304" pitchFamily="18" charset="0"/>
              </a:rPr>
              <a:t>kt</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a:solidFill>
                  <a:schemeClr val="tx1"/>
                </a:solidFill>
                <a:latin typeface="Times New Roman" panose="02020603050405020304" pitchFamily="18" charset="0"/>
                <a:cs typeface="Times New Roman" panose="02020603050405020304" pitchFamily="18" charset="0"/>
              </a:rPr>
              <a:t>b, f</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a:solidFill>
                  <a:schemeClr val="tx1"/>
                </a:solidFill>
                <a:latin typeface="Times New Roman" panose="02020603050405020304" pitchFamily="18" charset="0"/>
                <a:cs typeface="Times New Roman" panose="02020603050405020304" pitchFamily="18" charset="0"/>
              </a:rPr>
              <a:t>n v</a:t>
            </a:r>
            <a:r>
              <a:rPr lang="kk-KZ" sz="2200" b="1" dirty="0">
                <a:solidFill>
                  <a:schemeClr val="tx1"/>
                </a:solidFill>
                <a:latin typeface="Times New Roman" panose="02020603050405020304" pitchFamily="18" charset="0"/>
                <a:cs typeface="Times New Roman" panose="02020603050405020304" pitchFamily="18" charset="0"/>
              </a:rPr>
              <a:t>а </a:t>
            </a:r>
            <a:r>
              <a:rPr lang="en-US" sz="2200" b="1" dirty="0">
                <a:solidFill>
                  <a:schemeClr val="tx1"/>
                </a:solidFill>
                <a:latin typeface="Times New Roman" panose="02020603050405020304" pitchFamily="18" charset="0"/>
                <a:cs typeface="Times New Roman" panose="02020603050405020304" pitchFamily="18" charset="0"/>
              </a:rPr>
              <a:t>m</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a:solidFill>
                  <a:schemeClr val="tx1"/>
                </a:solidFill>
                <a:latin typeface="Times New Roman" panose="02020603050405020304" pitchFamily="18" charset="0"/>
                <a:cs typeface="Times New Roman" panose="02020603050405020304" pitchFamily="18" charset="0"/>
              </a:rPr>
              <a:t>d</a:t>
            </a:r>
            <a:r>
              <a:rPr lang="kk-KZ" sz="2200" b="1" dirty="0">
                <a:solidFill>
                  <a:schemeClr val="tx1"/>
                </a:solidFill>
                <a:latin typeface="Times New Roman" panose="02020603050405020304" pitchFamily="18" charset="0"/>
                <a:cs typeface="Times New Roman" panose="02020603050405020304" pitchFamily="18" charset="0"/>
              </a:rPr>
              <a:t>а</a:t>
            </a:r>
            <a:r>
              <a:rPr lang="en-US" sz="2200" b="1" dirty="0" err="1">
                <a:solidFill>
                  <a:schemeClr val="tx1"/>
                </a:solidFill>
                <a:latin typeface="Times New Roman" panose="02020603050405020304" pitchFamily="18" charset="0"/>
                <a:cs typeface="Times New Roman" panose="02020603050405020304" pitchFamily="18" charset="0"/>
              </a:rPr>
              <a:t>niy</a:t>
            </a:r>
            <a:r>
              <a:rPr lang="kk-KZ" sz="2200" b="1" dirty="0" smtClean="0">
                <a:solidFill>
                  <a:schemeClr val="tx1"/>
                </a:solidFill>
                <a:latin typeface="Times New Roman" panose="02020603050405020304" pitchFamily="18" charset="0"/>
                <a:cs typeface="Times New Roman" panose="02020603050405020304" pitchFamily="18" charset="0"/>
              </a:rPr>
              <a:t>а</a:t>
            </a:r>
            <a:r>
              <a:rPr lang="en-US" sz="2200" b="1" dirty="0" smtClean="0">
                <a:solidFill>
                  <a:schemeClr val="tx1"/>
                </a:solidFill>
                <a:latin typeface="Times New Roman" panose="02020603050405020304" pitchFamily="18" charset="0"/>
                <a:cs typeface="Times New Roman" panose="02020603050405020304" pitchFamily="18" charset="0"/>
              </a:rPr>
              <a:t>t</a:t>
            </a:r>
          </a:p>
          <a:p>
            <a:pPr marL="457200" lvl="0" indent="-457200">
              <a:buAutoNum type="arabicPeriod" startAt="2"/>
            </a:pPr>
            <a:r>
              <a:rPr lang="en-US" sz="2200" b="1" dirty="0" err="1" smtClean="0">
                <a:solidFill>
                  <a:schemeClr val="tx1"/>
                </a:solidFill>
                <a:latin typeface="Times New Roman" panose="02020603050405020304" pitchFamily="18" charset="0"/>
                <a:cs typeface="Times New Roman" panose="02020603050405020304" pitchFamily="18" charset="0"/>
              </a:rPr>
              <a:t>Munis</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Xor</a:t>
            </a:r>
            <a:r>
              <a:rPr lang="kk-KZ" sz="2200" b="1" dirty="0" smtClean="0">
                <a:solidFill>
                  <a:schemeClr val="tx1"/>
                </a:solidFill>
                <a:latin typeface="Times New Roman" panose="02020603050405020304" pitchFamily="18" charset="0"/>
                <a:cs typeface="Times New Roman" panose="02020603050405020304" pitchFamily="18" charset="0"/>
              </a:rPr>
              <a:t>а</a:t>
            </a:r>
            <a:r>
              <a:rPr lang="en-US" sz="2200" b="1" dirty="0" err="1" smtClean="0">
                <a:solidFill>
                  <a:schemeClr val="tx1"/>
                </a:solidFill>
                <a:latin typeface="Times New Roman" panose="02020603050405020304" pitchFamily="18" charset="0"/>
                <a:cs typeface="Times New Roman" panose="02020603050405020304" pitchFamily="18" charset="0"/>
              </a:rPr>
              <a:t>zmiyning</a:t>
            </a:r>
            <a:r>
              <a:rPr lang="en-US" sz="2200" b="1" dirty="0" smtClean="0">
                <a:solidFill>
                  <a:schemeClr val="tx1"/>
                </a:solidFill>
                <a:latin typeface="Times New Roman" panose="02020603050405020304" pitchFamily="18" charset="0"/>
                <a:cs typeface="Times New Roman" panose="02020603050405020304" pitchFamily="18" charset="0"/>
              </a:rPr>
              <a:t> "s</a:t>
            </a:r>
            <a:r>
              <a:rPr lang="kk-KZ" sz="2200" b="1" dirty="0" smtClean="0">
                <a:solidFill>
                  <a:schemeClr val="tx1"/>
                </a:solidFill>
                <a:latin typeface="Times New Roman" panose="02020603050405020304" pitchFamily="18" charset="0"/>
                <a:cs typeface="Times New Roman" panose="02020603050405020304" pitchFamily="18" charset="0"/>
              </a:rPr>
              <a:t>а</a:t>
            </a:r>
            <a:r>
              <a:rPr lang="en-US" sz="2200" b="1" dirty="0" err="1" smtClean="0">
                <a:solidFill>
                  <a:schemeClr val="tx1"/>
                </a:solidFill>
                <a:latin typeface="Times New Roman" panose="02020603050405020304" pitchFamily="18" charset="0"/>
                <a:cs typeface="Times New Roman" panose="02020603050405020304" pitchFamily="18" charset="0"/>
              </a:rPr>
              <a:t>vodi</a:t>
            </a:r>
            <a:r>
              <a:rPr lang="en-US" sz="2200" b="1" dirty="0" smtClean="0">
                <a:solidFill>
                  <a:schemeClr val="tx1"/>
                </a:solidFill>
                <a:latin typeface="Times New Roman" panose="02020603050405020304" pitchFamily="18" charset="0"/>
                <a:cs typeface="Times New Roman" panose="02020603050405020304" pitchFamily="18" charset="0"/>
              </a:rPr>
              <a:t> t</a:t>
            </a:r>
            <a:r>
              <a:rPr lang="kk-KZ" sz="2200" b="1" dirty="0" smtClean="0">
                <a:solidFill>
                  <a:schemeClr val="tx1"/>
                </a:solidFill>
                <a:latin typeface="Times New Roman" panose="02020603050405020304" pitchFamily="18" charset="0"/>
                <a:cs typeface="Times New Roman" panose="02020603050405020304" pitchFamily="18" charset="0"/>
              </a:rPr>
              <a:t>а’</a:t>
            </a:r>
            <a:r>
              <a:rPr lang="en-US" sz="2200" b="1" dirty="0" err="1" smtClean="0">
                <a:solidFill>
                  <a:schemeClr val="tx1"/>
                </a:solidFill>
                <a:latin typeface="Times New Roman" panose="02020603050405020304" pitchFamily="18" charset="0"/>
                <a:cs typeface="Times New Roman" panose="02020603050405020304" pitchFamily="18" charset="0"/>
              </a:rPr>
              <a:t>lim</a:t>
            </a:r>
            <a:r>
              <a:rPr lang="en-US" sz="2200" b="1" dirty="0" smtClean="0">
                <a:solidFill>
                  <a:schemeClr val="tx1"/>
                </a:solidFill>
                <a:latin typeface="Times New Roman" panose="02020603050405020304" pitchFamily="18" charset="0"/>
                <a:cs typeface="Times New Roman" panose="02020603050405020304" pitchFamily="18" charset="0"/>
              </a:rPr>
              <a:t>" </a:t>
            </a:r>
            <a:r>
              <a:rPr lang="kk-KZ" sz="2200" b="1" dirty="0" smtClean="0">
                <a:solidFill>
                  <a:schemeClr val="tx1"/>
                </a:solidFill>
                <a:latin typeface="Times New Roman" panose="02020603050405020304" pitchFamily="18" charset="0"/>
                <a:cs typeface="Times New Roman" panose="02020603050405020304" pitchFamily="18" charset="0"/>
              </a:rPr>
              <a:t>а</a:t>
            </a:r>
            <a:r>
              <a:rPr lang="en-US" sz="2200" b="1" dirty="0" smtClean="0">
                <a:solidFill>
                  <a:schemeClr val="tx1"/>
                </a:solidFill>
                <a:latin typeface="Times New Roman" panose="02020603050405020304" pitchFamily="18" charset="0"/>
                <a:cs typeface="Times New Roman" panose="02020603050405020304" pitchFamily="18" charset="0"/>
              </a:rPr>
              <a:t>s</a:t>
            </a:r>
            <a:r>
              <a:rPr lang="kk-KZ" sz="2200" b="1" dirty="0" smtClean="0">
                <a:solidFill>
                  <a:schemeClr val="tx1"/>
                </a:solidFill>
                <a:latin typeface="Times New Roman" panose="02020603050405020304" pitchFamily="18" charset="0"/>
                <a:cs typeface="Times New Roman" panose="02020603050405020304" pitchFamily="18" charset="0"/>
              </a:rPr>
              <a:t>а</a:t>
            </a:r>
            <a:r>
              <a:rPr lang="en-US" sz="2200" b="1" dirty="0" err="1" smtClean="0">
                <a:solidFill>
                  <a:schemeClr val="tx1"/>
                </a:solidFill>
                <a:latin typeface="Times New Roman" panose="02020603050405020304" pitchFamily="18" charset="0"/>
                <a:cs typeface="Times New Roman" panose="02020603050405020304" pitchFamily="18" charset="0"/>
              </a:rPr>
              <a:t>ri</a:t>
            </a:r>
            <a:r>
              <a:rPr lang="en-US" sz="2200" b="1" dirty="0" smtClean="0">
                <a:solidFill>
                  <a:schemeClr val="tx1"/>
                </a:solidFill>
                <a:latin typeface="Times New Roman" panose="02020603050405020304" pitchFamily="18" charset="0"/>
                <a:cs typeface="Times New Roman" panose="02020603050405020304" pitchFamily="18" charset="0"/>
              </a:rPr>
              <a:t> </a:t>
            </a:r>
          </a:p>
          <a:p>
            <a:pPr marL="457200" lvl="0" indent="-457200">
              <a:buAutoNum type="arabicPeriod" startAt="2"/>
            </a:pPr>
            <a:endParaRPr lang="en-US" sz="2200" b="1" dirty="0">
              <a:solidFill>
                <a:schemeClr val="tx1"/>
              </a:solidFill>
              <a:latin typeface="Times New Roman" panose="02020603050405020304" pitchFamily="18" charset="0"/>
              <a:cs typeface="Times New Roman" panose="02020603050405020304" pitchFamily="18" charset="0"/>
            </a:endParaRPr>
          </a:p>
          <a:p>
            <a:pPr marL="457200" lvl="0" indent="-457200">
              <a:buAutoNum type="arabicPeriod" startAt="2"/>
            </a:pPr>
            <a:r>
              <a:rPr lang="kk-KZ" sz="2200" b="1" dirty="0" smtClean="0">
                <a:solidFill>
                  <a:schemeClr val="tx1"/>
                </a:solidFill>
                <a:latin typeface="Times New Roman" panose="02020603050405020304" pitchFamily="18" charset="0"/>
                <a:cs typeface="Times New Roman" panose="02020603050405020304" pitchFamily="18" charset="0"/>
              </a:rPr>
              <a:t>Chor </a:t>
            </a:r>
            <a:r>
              <a:rPr lang="kk-KZ" sz="2200" b="1" dirty="0">
                <a:solidFill>
                  <a:schemeClr val="tx1"/>
                </a:solidFill>
                <a:latin typeface="Times New Roman" panose="02020603050405020304" pitchFamily="18" charset="0"/>
                <a:cs typeface="Times New Roman" panose="02020603050405020304" pitchFamily="18" charset="0"/>
              </a:rPr>
              <a:t>Rossiyasining ta’lim siyosati</a:t>
            </a:r>
            <a:r>
              <a:rPr lang="en-US" sz="2200" b="1" dirty="0">
                <a:solidFill>
                  <a:schemeClr val="tx1"/>
                </a:solidFill>
                <a:latin typeface="Times New Roman" panose="02020603050405020304" pitchFamily="18" charset="0"/>
                <a:cs typeface="Times New Roman" panose="02020603050405020304" pitchFamily="18" charset="0"/>
              </a:rPr>
              <a:t>.</a:t>
            </a:r>
            <a:r>
              <a:rPr lang="kk-KZ" sz="2200" b="1" dirty="0">
                <a:solidFill>
                  <a:schemeClr val="tx1"/>
                </a:solidFill>
                <a:latin typeface="Times New Roman" panose="02020603050405020304" pitchFamily="18" charset="0"/>
                <a:cs typeface="Times New Roman" panose="02020603050405020304" pitchFamily="18" charset="0"/>
              </a:rPr>
              <a:t>Turkistonda rus maktablarining ochilishi</a:t>
            </a:r>
            <a:r>
              <a:rPr lang="kk-KZ" sz="2200" b="1" dirty="0" smtClean="0">
                <a:solidFill>
                  <a:schemeClr val="tx1"/>
                </a:solidFill>
                <a:latin typeface="Times New Roman" panose="02020603050405020304" pitchFamily="18" charset="0"/>
                <a:cs typeface="Times New Roman" panose="02020603050405020304" pitchFamily="18" charset="0"/>
              </a:rPr>
              <a:t>.</a:t>
            </a:r>
            <a:endParaRPr lang="en-US" sz="2200" b="1" dirty="0" smtClean="0">
              <a:solidFill>
                <a:schemeClr val="tx1"/>
              </a:solidFill>
              <a:latin typeface="Times New Roman" panose="02020603050405020304" pitchFamily="18" charset="0"/>
              <a:cs typeface="Times New Roman" panose="02020603050405020304" pitchFamily="18" charset="0"/>
            </a:endParaRPr>
          </a:p>
          <a:p>
            <a:pPr marL="457200" lvl="0" indent="-457200">
              <a:buAutoNum type="arabicPeriod" startAt="2"/>
            </a:pPr>
            <a:r>
              <a:rPr lang="en-US" sz="2200" b="1" dirty="0" err="1">
                <a:solidFill>
                  <a:schemeClr val="tx1"/>
                </a:solidFill>
                <a:latin typeface="Times New Roman" panose="02020603050405020304" pitchFamily="18" charset="0"/>
                <a:cs typeface="Times New Roman" panose="02020603050405020304" pitchFamily="18" charset="0"/>
              </a:rPr>
              <a:t>Turkistonda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jadidchilik</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harakati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Yangi</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usul</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maktablarining</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ochilishi</a:t>
            </a:r>
            <a:r>
              <a:rPr lang="en-US" sz="2200" b="1" dirty="0" smtClean="0">
                <a:solidFill>
                  <a:schemeClr val="tx1"/>
                </a:solidFill>
                <a:latin typeface="Times New Roman" panose="02020603050405020304" pitchFamily="18" charset="0"/>
                <a:cs typeface="Times New Roman" panose="02020603050405020304" pitchFamily="18" charset="0"/>
              </a:rPr>
              <a:t>.</a:t>
            </a:r>
          </a:p>
          <a:p>
            <a:pPr marL="457200" lvl="0" indent="-457200">
              <a:buAutoNum type="arabicPeriod" startAt="2"/>
            </a:pPr>
            <a:r>
              <a:rPr lang="kk-KZ" sz="2200" b="1" dirty="0" smtClean="0">
                <a:solidFill>
                  <a:schemeClr val="tx1"/>
                </a:solidFill>
                <a:latin typeface="Times New Roman" panose="02020603050405020304" pitchFamily="18" charset="0"/>
                <a:cs typeface="Times New Roman" panose="02020603050405020304" pitchFamily="18" charset="0"/>
              </a:rPr>
              <a:t>Mahmudxo’ja </a:t>
            </a:r>
            <a:r>
              <a:rPr lang="kk-KZ" sz="2200" b="1" dirty="0">
                <a:solidFill>
                  <a:schemeClr val="tx1"/>
                </a:solidFill>
                <a:latin typeface="Times New Roman" panose="02020603050405020304" pitchFamily="18" charset="0"/>
                <a:cs typeface="Times New Roman" panose="02020603050405020304" pitchFamily="18" charset="0"/>
              </a:rPr>
              <a:t>Behbudiy, Munavvar Qori, Abdulla Avloniy, Abduqodir Shakuriylarning yangi usul maktablarini tashkil etishdagi ma'rifatparvarlik xizmatlari</a:t>
            </a:r>
            <a:r>
              <a:rPr lang="uz-Cyrl-UZ" sz="2200" b="1" dirty="0" smtClean="0">
                <a:solidFill>
                  <a:schemeClr val="tx1"/>
                </a:solidFill>
                <a:latin typeface="Times New Roman" panose="02020603050405020304" pitchFamily="18" charset="0"/>
                <a:cs typeface="Times New Roman" panose="02020603050405020304" pitchFamily="18" charset="0"/>
              </a:rPr>
              <a:t>.</a:t>
            </a:r>
            <a:endParaRPr lang="ru-RU" sz="2200" b="1" dirty="0">
              <a:solidFill>
                <a:schemeClr val="tx1"/>
              </a:solidFill>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4050323" y="958047"/>
            <a:ext cx="1905977" cy="507990"/>
          </a:xfrm>
          <a:prstGeom prst="downArrow">
            <a:avLst/>
          </a:prstGeom>
          <a:solidFill>
            <a:srgbClr val="FF0000"/>
          </a:solidFill>
          <a:ln>
            <a:solidFill>
              <a:srgbClr val="00206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0024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73620" y="100326"/>
            <a:ext cx="9618562" cy="6740307"/>
          </a:xfrm>
          <a:prstGeom prst="rect">
            <a:avLst/>
          </a:prstGeom>
          <a:solidFill>
            <a:srgbClr val="00B0F0"/>
          </a:solidFill>
          <a:ln>
            <a:noFill/>
          </a:ln>
          <a:effec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Bungа biz 1897 yildаgi Rossiyа tomonidаn o’tkаzilgаn аholini ro’yxаti mа’lumotlаrini ko’rsаtishimiz mumkin. Mаsаlаn, o’shа аholi ro’yxаtidа qаyd etilishichа, Mаrkаziy (O’rtа) Osiyo аholisining sаvodxondik dаrаjаsi quyidаgichа belgilаngаn:</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Tojiklаr – 99,5 % sаvodsiz;</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Qirg’izlаr – 99,4 % sаvodsiz;</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Turkmаnlаr – 99,3 % sаvodsiz;</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O’zbeklаr – 98,4 % sаvodsiz;</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Qozoqlаr – 97,9 % sаvodsiz deb hisoblаngаn. </a:t>
            </a:r>
            <a:endParaRPr kumimoji="0" lang="uz-Cyrl-UZ" altLang="ru-RU" sz="2400" b="0" i="0" u="none" strike="noStrike" cap="none" normalizeH="0" baseline="0" dirty="0" smtClean="0">
              <a:ln>
                <a:noFill/>
              </a:ln>
              <a:solidFill>
                <a:schemeClr val="tx1"/>
              </a:solidFill>
              <a:effectLst/>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Bu ko’rsаtkichlаrning bаrchаsi uydurmа edi. Аslidа Turkiston o’lkаsi xаlqlаrining sаvodxonlik dаrаjаsi chor Rossiyаsi аholisininng sаvodxonlik dаrаjаsidаn pаst emаs edi. CHunki, Turkiston o’lkаsi xаlqlаri 1917 yilgi to’ntаrishdаn oldin shаxsiy vа ommаviy mаktаblаr, mаdrаsаlаrdа bilim olgаnlаr, yuksаk ilm egаsi bo’lgаnlаr. </a:t>
            </a:r>
            <a:endParaRPr kumimoji="0" lang="en-US" alt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400" b="0" i="0" u="none" strike="noStrike" cap="none" normalizeH="0" baseline="0" dirty="0" smtClean="0">
                <a:ln>
                  <a:noFill/>
                </a:ln>
                <a:solidFill>
                  <a:schemeClr val="tx1"/>
                </a:solidFill>
                <a:effectLst/>
                <a:latin typeface="Times New Roman" pitchFamily="18" charset="0"/>
                <a:cs typeface="Times New Roman" pitchFamily="18" charset="0"/>
              </a:rPr>
              <a:t>Rus vа rus-tuzem mаktаblаrini bitirgаnlаrniginа sаvodli deb hisoblаngаnlаr. Hаtto, ulаr dunyoviy mаktаblаr ochish, onа tilidаgi dаrsliklаr, gаzetа vа jurnаllаr nаshr qilish vа hokаzolаrni qаt’iy tа’qib qilаr edilаr. </a:t>
            </a:r>
            <a:endParaRPr kumimoji="0" lang="uz-Cyrl-UZ" altLang="ru-RU"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49698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Горизонтальный свиток 8"/>
          <p:cNvSpPr/>
          <p:nvPr/>
        </p:nvSpPr>
        <p:spPr>
          <a:xfrm>
            <a:off x="307728" y="1221990"/>
            <a:ext cx="9288444" cy="3252039"/>
          </a:xfrm>
          <a:prstGeom prst="horizontalScroll">
            <a:avLst/>
          </a:prstGeom>
          <a:solidFill>
            <a:srgbClr val="0070C0"/>
          </a:solid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b="1" dirty="0">
                <a:solidFill>
                  <a:prstClr val="white"/>
                </a:solidFill>
              </a:rPr>
              <a:t>Yerli xalqning aksariy qismi,  ba'zi rusparast boy-zodagonlarni hisobga olmaganda, o'z bolalarini rus-tuzem maktablariga berishning oqibatlaridan cho'chir edi. Bu maktablarda birinchi navbatda pravoslav mahzabinig asoslari, rus tili, podshoni ulug'lovchi madhiyalar o'rgatilgani uchun mahalliy xalq bu ochiqdan-ochiq dinbuzarlikdan qochib o'z farzandlarini rus-tuzem  maktablariga bermasdi. Buni o’z vaqtida Sirdaryo viloyatidagi rus maktablarini taftish etgan chor amaldori N.K. Smirnov ham qayd etgan edi. U ruslashtirishga yo'naltirilgan ta'lim siyosatining muvaffaqiyatsizligi sabablarini quyidagicha izohlaydi va yozadi: </a:t>
            </a:r>
            <a:endParaRPr lang="ru-RU" sz="2200" b="1" dirty="0">
              <a:solidFill>
                <a:prstClr val="white"/>
              </a:solidFill>
              <a:latin typeface="Times New Roman" panose="02020603050405020304" pitchFamily="18" charset="0"/>
              <a:cs typeface="Times New Roman" panose="02020603050405020304" pitchFamily="18" charset="0"/>
            </a:endParaRPr>
          </a:p>
        </p:txBody>
      </p:sp>
      <p:sp>
        <p:nvSpPr>
          <p:cNvPr id="4" name="Овал 3"/>
          <p:cNvSpPr/>
          <p:nvPr/>
        </p:nvSpPr>
        <p:spPr>
          <a:xfrm>
            <a:off x="140676" y="257907"/>
            <a:ext cx="2825261" cy="9261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200" b="1" dirty="0">
              <a:solidFill>
                <a:prstClr val="white"/>
              </a:solidFill>
              <a:latin typeface="Times New Roman" panose="02020603050405020304" pitchFamily="18" charset="0"/>
              <a:cs typeface="Times New Roman" panose="02020603050405020304" pitchFamily="18" charset="0"/>
            </a:endParaRPr>
          </a:p>
        </p:txBody>
      </p:sp>
      <p:sp>
        <p:nvSpPr>
          <p:cNvPr id="5" name="Блок-схема: сохраненные данные 4"/>
          <p:cNvSpPr/>
          <p:nvPr/>
        </p:nvSpPr>
        <p:spPr>
          <a:xfrm rot="10800000">
            <a:off x="1805352" y="169984"/>
            <a:ext cx="7877908" cy="1113692"/>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6" name="TextBox 5"/>
          <p:cNvSpPr txBox="1"/>
          <p:nvPr/>
        </p:nvSpPr>
        <p:spPr>
          <a:xfrm>
            <a:off x="3269899" y="456280"/>
            <a:ext cx="5814647" cy="461665"/>
          </a:xfrm>
          <a:prstGeom prst="rect">
            <a:avLst/>
          </a:prstGeom>
          <a:noFill/>
        </p:spPr>
        <p:txBody>
          <a:bodyPr wrap="square" rtlCol="0">
            <a:spAutoFit/>
          </a:bodyPr>
          <a:lstStyle/>
          <a:p>
            <a:pPr algn="ctr"/>
            <a:r>
              <a:rPr lang="kk-KZ" sz="2400" b="1" dirty="0">
                <a:solidFill>
                  <a:prstClr val="white"/>
                </a:solidFill>
              </a:rPr>
              <a:t>Chor Rossiyasining ta’lim siyosati</a:t>
            </a:r>
            <a:r>
              <a:rPr lang="en-US" sz="2400" b="1" dirty="0">
                <a:solidFill>
                  <a:prstClr val="white"/>
                </a:solidFill>
              </a:rPr>
              <a:t>. </a:t>
            </a:r>
            <a:endParaRPr lang="ru-RU" sz="2400" b="1" dirty="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73044" y="4463143"/>
            <a:ext cx="9288444" cy="1261884"/>
          </a:xfrm>
          <a:prstGeom prst="rect">
            <a:avLst/>
          </a:prstGeom>
          <a:solidFill>
            <a:srgbClr val="FFFF00"/>
          </a:solidFill>
        </p:spPr>
        <p:txBody>
          <a:bodyPr wrap="square" rtlCol="0">
            <a:spAutoFit/>
          </a:bodyPr>
          <a:lstStyle/>
          <a:p>
            <a:r>
              <a:rPr lang="uz-Cyrl-UZ" sz="1900" b="1" dirty="0">
                <a:solidFill>
                  <a:prstClr val="black"/>
                </a:solidFill>
                <a:latin typeface="Times New Roman" panose="02020603050405020304" pitchFamily="18" charset="0"/>
                <a:cs typeface="Times New Roman" panose="02020603050405020304" pitchFamily="18" charset="0"/>
              </a:rPr>
              <a:t>- yerli aholining shaharlardagi rus maktablarining qabul qilmaganligi sababi ularning dasturlarida musulmoncha savod darslari yo'qligi, darslar bolalar uchun tushunarsiz bo'lgan rus tilida  olib borilishi va o'qituvchilarning mahalliy tillarni bilmasligi;</a:t>
            </a:r>
            <a:endParaRPr lang="ru-RU" sz="1900" b="1" dirty="0">
              <a:solidFill>
                <a:prstClr val="black"/>
              </a:solidFill>
              <a:latin typeface="Times New Roman" panose="02020603050405020304" pitchFamily="18" charset="0"/>
              <a:cs typeface="Times New Roman" panose="02020603050405020304" pitchFamily="18" charset="0"/>
            </a:endParaRPr>
          </a:p>
          <a:p>
            <a:r>
              <a:rPr lang="it-IT" sz="1900" b="1" dirty="0">
                <a:solidFill>
                  <a:prstClr val="black"/>
                </a:solidFill>
                <a:latin typeface="Times New Roman" panose="02020603050405020304" pitchFamily="18" charset="0"/>
                <a:cs typeface="Times New Roman" panose="02020603050405020304" pitchFamily="18" charset="0"/>
              </a:rPr>
              <a:t>- (rus) bolalariga pravoslav dini asoslarini musulmon bolalar huzurida o'rgatish</a:t>
            </a:r>
            <a:r>
              <a:rPr lang="it-IT" sz="1900" b="1" dirty="0" smtClean="0">
                <a:solidFill>
                  <a:prstClr val="black"/>
                </a:solidFill>
                <a:latin typeface="Times New Roman" panose="02020603050405020304" pitchFamily="18" charset="0"/>
                <a:cs typeface="Times New Roman" panose="02020603050405020304" pitchFamily="18" charset="0"/>
              </a:rPr>
              <a:t>.</a:t>
            </a:r>
            <a:endParaRPr lang="ru-RU" sz="1900" b="1"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0640" y="5834743"/>
            <a:ext cx="9462620" cy="923330"/>
          </a:xfrm>
          <a:prstGeom prst="rect">
            <a:avLst/>
          </a:prstGeom>
          <a:noFill/>
        </p:spPr>
        <p:txBody>
          <a:bodyPr wrap="square" rtlCol="0">
            <a:spAutoFit/>
          </a:bodyPr>
          <a:lstStyle/>
          <a:p>
            <a:r>
              <a:rPr lang="it-IT" dirty="0">
                <a:solidFill>
                  <a:prstClr val="black"/>
                </a:solidFill>
              </a:rPr>
              <a:t>Shuningdek, ruscha xat-savod oddiy turkistonlikka foyda keltirmas edi, chunki  o'lkaning musulmon aholisi barcha narsani - xatlar, hisob-kitoblar va boshqa yozishmalarni mahalliy tilllarda va arab yozuvida amalga oshirar, musulmoncha xat-savodli kishi bunda, tabiiy, ko'proq yutar edi</a:t>
            </a:r>
            <a:r>
              <a:rPr lang="it-IT" dirty="0" smtClean="0">
                <a:solidFill>
                  <a:prstClr val="black"/>
                </a:solidFill>
              </a:rPr>
              <a:t>.</a:t>
            </a:r>
            <a:endParaRPr lang="ru-RU" dirty="0">
              <a:solidFill>
                <a:prstClr val="black"/>
              </a:solidFill>
            </a:endParaRPr>
          </a:p>
        </p:txBody>
      </p:sp>
    </p:spTree>
    <p:extLst>
      <p:ext uri="{BB962C8B-B14F-4D97-AF65-F5344CB8AC3E}">
        <p14:creationId xmlns:p14="http://schemas.microsoft.com/office/powerpoint/2010/main" val="140482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433754" y="515816"/>
            <a:ext cx="8991600" cy="5016758"/>
          </a:xfrm>
          <a:prstGeom prst="rect">
            <a:avLst/>
          </a:prstGeom>
          <a:noFill/>
        </p:spPr>
        <p:txBody>
          <a:bodyPr wrap="square" rtlCol="0">
            <a:spAutoFit/>
          </a:bodyPr>
          <a:lstStyle/>
          <a:p>
            <a:pPr algn="ctr"/>
            <a:r>
              <a:rPr lang="kk-KZ" sz="2000" b="1" dirty="0">
                <a:solidFill>
                  <a:prstClr val="white"/>
                </a:solidFill>
              </a:rPr>
              <a:t>Turkistonda rus maktablarining ochilishi. Yerlik aholi uchun rus-tuzem maktablarining tashkil etilishi</a:t>
            </a:r>
            <a:r>
              <a:rPr lang="kk-KZ" sz="2000" b="1" dirty="0" smtClean="0">
                <a:solidFill>
                  <a:prstClr val="white"/>
                </a:solidFill>
              </a:rPr>
              <a:t>.</a:t>
            </a:r>
            <a:endParaRPr lang="en-US" sz="2000" b="1" dirty="0" smtClean="0">
              <a:solidFill>
                <a:prstClr val="white"/>
              </a:solidFill>
            </a:endParaRPr>
          </a:p>
          <a:p>
            <a:endParaRPr lang="en-US" sz="2000" b="1" dirty="0">
              <a:solidFill>
                <a:prstClr val="white"/>
              </a:solidFill>
            </a:endParaRPr>
          </a:p>
          <a:p>
            <a:r>
              <a:rPr lang="en-US" sz="2000" dirty="0" err="1" smtClean="0">
                <a:solidFill>
                  <a:prstClr val="white"/>
                </a:solidFill>
              </a:rPr>
              <a:t>O’rta</a:t>
            </a:r>
            <a:r>
              <a:rPr lang="en-US" sz="2000" dirty="0" smtClean="0">
                <a:solidFill>
                  <a:prstClr val="white"/>
                </a:solidFill>
              </a:rPr>
              <a:t> </a:t>
            </a:r>
            <a:r>
              <a:rPr lang="en-US" sz="2000" dirty="0" err="1">
                <a:solidFill>
                  <a:prstClr val="white"/>
                </a:solidFill>
              </a:rPr>
              <a:t>asr</a:t>
            </a:r>
            <a:r>
              <a:rPr lang="en-US" sz="2000" dirty="0">
                <a:solidFill>
                  <a:prstClr val="white"/>
                </a:solidFill>
              </a:rPr>
              <a:t> </a:t>
            </a:r>
            <a:r>
              <a:rPr lang="en-US" sz="2000" dirty="0" err="1">
                <a:solidFill>
                  <a:prstClr val="white"/>
                </a:solidFill>
              </a:rPr>
              <a:t>musulmon</a:t>
            </a:r>
            <a:r>
              <a:rPr lang="en-US" sz="2000" dirty="0">
                <a:solidFill>
                  <a:prstClr val="white"/>
                </a:solidFill>
              </a:rPr>
              <a:t> </a:t>
            </a:r>
            <a:r>
              <a:rPr lang="en-US" sz="2000" dirty="0" err="1">
                <a:solidFill>
                  <a:prstClr val="white"/>
                </a:solidFill>
              </a:rPr>
              <a:t>maktablarini</a:t>
            </a:r>
            <a:r>
              <a:rPr lang="en-US" sz="2000" dirty="0">
                <a:solidFill>
                  <a:prstClr val="white"/>
                </a:solidFill>
              </a:rPr>
              <a:t> </a:t>
            </a:r>
            <a:r>
              <a:rPr lang="en-US" sz="2000" dirty="0" err="1">
                <a:solidFill>
                  <a:prstClr val="white"/>
                </a:solidFill>
              </a:rPr>
              <a:t>isloh</a:t>
            </a:r>
            <a:r>
              <a:rPr lang="en-US" sz="2000" dirty="0">
                <a:solidFill>
                  <a:prstClr val="white"/>
                </a:solidFill>
              </a:rPr>
              <a:t> </a:t>
            </a:r>
            <a:r>
              <a:rPr lang="en-US" sz="2000" dirty="0" err="1">
                <a:solidFill>
                  <a:prstClr val="white"/>
                </a:solidFill>
              </a:rPr>
              <a:t>qilishdan</a:t>
            </a:r>
            <a:r>
              <a:rPr lang="en-US" sz="2000" dirty="0">
                <a:solidFill>
                  <a:prstClr val="white"/>
                </a:solidFill>
              </a:rPr>
              <a:t> bosh </a:t>
            </a:r>
            <a:r>
              <a:rPr lang="en-US" sz="2000" dirty="0" err="1">
                <a:solidFill>
                  <a:prstClr val="white"/>
                </a:solidFill>
              </a:rPr>
              <a:t>tortgan</a:t>
            </a:r>
            <a:r>
              <a:rPr lang="en-US" sz="2000" dirty="0">
                <a:solidFill>
                  <a:prstClr val="white"/>
                </a:solidFill>
              </a:rPr>
              <a:t> </a:t>
            </a:r>
            <a:r>
              <a:rPr lang="en-US" sz="2000" dirty="0" err="1">
                <a:solidFill>
                  <a:prstClr val="white"/>
                </a:solidFill>
              </a:rPr>
              <a:t>chorizm</a:t>
            </a:r>
            <a:r>
              <a:rPr lang="en-US" sz="2000" dirty="0">
                <a:solidFill>
                  <a:prstClr val="white"/>
                </a:solidFill>
              </a:rPr>
              <a:t>, </a:t>
            </a:r>
            <a:r>
              <a:rPr lang="en-US" sz="2000" dirty="0" err="1">
                <a:solidFill>
                  <a:prstClr val="white"/>
                </a:solidFill>
              </a:rPr>
              <a:t>ruslar</a:t>
            </a:r>
            <a:r>
              <a:rPr lang="en-US" sz="2000" dirty="0">
                <a:solidFill>
                  <a:prstClr val="white"/>
                </a:solidFill>
              </a:rPr>
              <a:t> </a:t>
            </a:r>
            <a:r>
              <a:rPr lang="en-US" sz="2000" dirty="0" err="1">
                <a:solidFill>
                  <a:prstClr val="white"/>
                </a:solidFill>
              </a:rPr>
              <a:t>o’rnashgan</a:t>
            </a:r>
            <a:r>
              <a:rPr lang="en-US" sz="2000" dirty="0">
                <a:solidFill>
                  <a:prstClr val="white"/>
                </a:solidFill>
              </a:rPr>
              <a:t> </a:t>
            </a:r>
            <a:r>
              <a:rPr lang="en-US" sz="2000" dirty="0" err="1">
                <a:solidFill>
                  <a:prstClr val="white"/>
                </a:solidFill>
              </a:rPr>
              <a:t>yerlarda</a:t>
            </a:r>
            <a:r>
              <a:rPr lang="en-US" sz="2000" dirty="0">
                <a:solidFill>
                  <a:prstClr val="white"/>
                </a:solidFill>
              </a:rPr>
              <a:t> </a:t>
            </a:r>
            <a:r>
              <a:rPr lang="en-US" sz="2000" dirty="0" err="1">
                <a:solidFill>
                  <a:prstClr val="white"/>
                </a:solidFill>
              </a:rPr>
              <a:t>ochilgan</a:t>
            </a:r>
            <a:r>
              <a:rPr lang="en-US" sz="2000" dirty="0">
                <a:solidFill>
                  <a:prstClr val="white"/>
                </a:solidFill>
              </a:rPr>
              <a:t> </a:t>
            </a:r>
            <a:r>
              <a:rPr lang="en-US" sz="2000" dirty="0" err="1">
                <a:solidFill>
                  <a:prstClr val="white"/>
                </a:solidFill>
              </a:rPr>
              <a:t>rus</a:t>
            </a:r>
            <a:r>
              <a:rPr lang="en-US" sz="2000" dirty="0">
                <a:solidFill>
                  <a:prstClr val="white"/>
                </a:solidFill>
              </a:rPr>
              <a:t> </a:t>
            </a:r>
            <a:r>
              <a:rPr lang="en-US" sz="2000" dirty="0" err="1">
                <a:solidFill>
                  <a:prstClr val="white"/>
                </a:solidFill>
              </a:rPr>
              <a:t>maktablarini</a:t>
            </a:r>
            <a:r>
              <a:rPr lang="en-US" sz="2000" dirty="0">
                <a:solidFill>
                  <a:prstClr val="white"/>
                </a:solidFill>
              </a:rPr>
              <a:t> </a:t>
            </a:r>
            <a:r>
              <a:rPr lang="en-US" sz="2000" dirty="0" err="1">
                <a:solidFill>
                  <a:prstClr val="white"/>
                </a:solidFill>
              </a:rPr>
              <a:t>Turkistonda</a:t>
            </a:r>
            <a:r>
              <a:rPr lang="en-US" sz="2000" dirty="0">
                <a:solidFill>
                  <a:prstClr val="white"/>
                </a:solidFill>
              </a:rPr>
              <a:t> </a:t>
            </a:r>
            <a:r>
              <a:rPr lang="en-US" sz="2000" dirty="0" err="1">
                <a:solidFill>
                  <a:prstClr val="white"/>
                </a:solidFill>
              </a:rPr>
              <a:t>maorif</a:t>
            </a:r>
            <a:r>
              <a:rPr lang="en-US" sz="2000" dirty="0">
                <a:solidFill>
                  <a:prstClr val="white"/>
                </a:solidFill>
              </a:rPr>
              <a:t> </a:t>
            </a:r>
            <a:r>
              <a:rPr lang="en-US" sz="2000" dirty="0" err="1">
                <a:solidFill>
                  <a:prstClr val="white"/>
                </a:solidFill>
              </a:rPr>
              <a:t>sohasida</a:t>
            </a:r>
            <a:r>
              <a:rPr lang="en-US" sz="2000" dirty="0">
                <a:solidFill>
                  <a:prstClr val="white"/>
                </a:solidFill>
              </a:rPr>
              <a:t> </a:t>
            </a:r>
            <a:r>
              <a:rPr lang="en-US" sz="2000" dirty="0" err="1">
                <a:solidFill>
                  <a:prstClr val="white"/>
                </a:solidFill>
              </a:rPr>
              <a:t>o’z</a:t>
            </a:r>
            <a:r>
              <a:rPr lang="en-US" sz="2000" dirty="0">
                <a:solidFill>
                  <a:prstClr val="white"/>
                </a:solidFill>
              </a:rPr>
              <a:t> </a:t>
            </a:r>
            <a:r>
              <a:rPr lang="en-US" sz="2000" dirty="0" err="1">
                <a:solidFill>
                  <a:prstClr val="white"/>
                </a:solidFill>
              </a:rPr>
              <a:t>siyosatning</a:t>
            </a:r>
            <a:r>
              <a:rPr lang="en-US" sz="2000" dirty="0">
                <a:solidFill>
                  <a:prstClr val="white"/>
                </a:solidFill>
              </a:rPr>
              <a:t> </a:t>
            </a:r>
            <a:r>
              <a:rPr lang="en-US" sz="2000" dirty="0" err="1">
                <a:solidFill>
                  <a:prstClr val="white"/>
                </a:solidFill>
              </a:rPr>
              <a:t>quroli</a:t>
            </a:r>
            <a:r>
              <a:rPr lang="en-US" sz="2000" dirty="0">
                <a:solidFill>
                  <a:prstClr val="white"/>
                </a:solidFill>
              </a:rPr>
              <a:t> </a:t>
            </a:r>
            <a:r>
              <a:rPr lang="en-US" sz="2000" dirty="0" err="1">
                <a:solidFill>
                  <a:prstClr val="white"/>
                </a:solidFill>
              </a:rPr>
              <a:t>qilib</a:t>
            </a:r>
            <a:r>
              <a:rPr lang="en-US" sz="2000" dirty="0">
                <a:solidFill>
                  <a:prstClr val="white"/>
                </a:solidFill>
              </a:rPr>
              <a:t> </a:t>
            </a:r>
            <a:r>
              <a:rPr lang="en-US" sz="2000" dirty="0" err="1">
                <a:solidFill>
                  <a:prstClr val="white"/>
                </a:solidFill>
              </a:rPr>
              <a:t>olishga</a:t>
            </a:r>
            <a:r>
              <a:rPr lang="en-US" sz="2000" dirty="0">
                <a:solidFill>
                  <a:prstClr val="white"/>
                </a:solidFill>
              </a:rPr>
              <a:t> </a:t>
            </a:r>
            <a:r>
              <a:rPr lang="en-US" sz="2000" dirty="0" err="1">
                <a:solidFill>
                  <a:prstClr val="white"/>
                </a:solidFill>
              </a:rPr>
              <a:t>harakat</a:t>
            </a:r>
            <a:r>
              <a:rPr lang="en-US" sz="2000" dirty="0">
                <a:solidFill>
                  <a:prstClr val="white"/>
                </a:solidFill>
              </a:rPr>
              <a:t> </a:t>
            </a:r>
            <a:r>
              <a:rPr lang="en-US" sz="2000" dirty="0" err="1">
                <a:solidFill>
                  <a:prstClr val="white"/>
                </a:solidFill>
              </a:rPr>
              <a:t>qildi</a:t>
            </a:r>
            <a:r>
              <a:rPr lang="en-US" sz="2000" dirty="0">
                <a:solidFill>
                  <a:prstClr val="white"/>
                </a:solidFill>
              </a:rPr>
              <a:t> (</a:t>
            </a:r>
            <a:r>
              <a:rPr lang="en-US" sz="2000" dirty="0" err="1">
                <a:solidFill>
                  <a:prstClr val="white"/>
                </a:solidFill>
              </a:rPr>
              <a:t>Toshkentda</a:t>
            </a:r>
            <a:r>
              <a:rPr lang="en-US" sz="2000" dirty="0">
                <a:solidFill>
                  <a:prstClr val="white"/>
                </a:solidFill>
              </a:rPr>
              <a:t> </a:t>
            </a:r>
            <a:r>
              <a:rPr lang="en-US" sz="2000" dirty="0" err="1">
                <a:solidFill>
                  <a:prstClr val="white"/>
                </a:solidFill>
              </a:rPr>
              <a:t>dastlabki</a:t>
            </a:r>
            <a:r>
              <a:rPr lang="en-US" sz="2000" dirty="0">
                <a:solidFill>
                  <a:prstClr val="white"/>
                </a:solidFill>
              </a:rPr>
              <a:t> </a:t>
            </a:r>
            <a:r>
              <a:rPr lang="en-US" sz="2000" dirty="0" err="1">
                <a:solidFill>
                  <a:prstClr val="white"/>
                </a:solidFill>
              </a:rPr>
              <a:t>rus</a:t>
            </a:r>
            <a:r>
              <a:rPr lang="en-US" sz="2000" dirty="0">
                <a:solidFill>
                  <a:prstClr val="white"/>
                </a:solidFill>
              </a:rPr>
              <a:t> </a:t>
            </a:r>
            <a:r>
              <a:rPr lang="en-US" sz="2000" dirty="0" err="1">
                <a:solidFill>
                  <a:prstClr val="white"/>
                </a:solidFill>
              </a:rPr>
              <a:t>maktabi</a:t>
            </a:r>
            <a:r>
              <a:rPr lang="en-US" sz="2000" dirty="0">
                <a:solidFill>
                  <a:prstClr val="white"/>
                </a:solidFill>
              </a:rPr>
              <a:t> 1866 </a:t>
            </a:r>
            <a:r>
              <a:rPr lang="en-US" sz="2000" dirty="0" err="1">
                <a:solidFill>
                  <a:prstClr val="white"/>
                </a:solidFill>
              </a:rPr>
              <a:t>yilda</a:t>
            </a:r>
            <a:r>
              <a:rPr lang="en-US" sz="2000" dirty="0">
                <a:solidFill>
                  <a:prstClr val="white"/>
                </a:solidFill>
              </a:rPr>
              <a:t> </a:t>
            </a:r>
            <a:r>
              <a:rPr lang="en-US" sz="2000" dirty="0" err="1">
                <a:solidFill>
                  <a:prstClr val="white"/>
                </a:solidFill>
              </a:rPr>
              <a:t>ochilgan</a:t>
            </a:r>
            <a:r>
              <a:rPr lang="en-US" sz="2000" dirty="0">
                <a:solidFill>
                  <a:prstClr val="white"/>
                </a:solidFill>
              </a:rPr>
              <a:t> </a:t>
            </a:r>
            <a:r>
              <a:rPr lang="en-US" sz="2000" dirty="0" err="1">
                <a:solidFill>
                  <a:prstClr val="white"/>
                </a:solidFill>
              </a:rPr>
              <a:t>edi</a:t>
            </a:r>
            <a:r>
              <a:rPr lang="en-US" sz="2000" dirty="0">
                <a:solidFill>
                  <a:prstClr val="white"/>
                </a:solidFill>
              </a:rPr>
              <a:t>). </a:t>
            </a:r>
            <a:r>
              <a:rPr lang="en-US" sz="2000" dirty="0" err="1">
                <a:solidFill>
                  <a:prstClr val="white"/>
                </a:solidFill>
              </a:rPr>
              <a:t>Rus</a:t>
            </a:r>
            <a:r>
              <a:rPr lang="en-US" sz="2000" dirty="0">
                <a:solidFill>
                  <a:prstClr val="white"/>
                </a:solidFill>
              </a:rPr>
              <a:t> </a:t>
            </a:r>
            <a:r>
              <a:rPr lang="en-US" sz="2000" dirty="0" err="1">
                <a:solidFill>
                  <a:prstClr val="white"/>
                </a:solidFill>
              </a:rPr>
              <a:t>maktablariga</a:t>
            </a:r>
            <a:r>
              <a:rPr lang="en-US" sz="2000" dirty="0">
                <a:solidFill>
                  <a:prstClr val="white"/>
                </a:solidFill>
              </a:rPr>
              <a:t> </a:t>
            </a:r>
            <a:r>
              <a:rPr lang="en-US" sz="2000" dirty="0" err="1">
                <a:solidFill>
                  <a:prstClr val="white"/>
                </a:solidFill>
              </a:rPr>
              <a:t>ruslar</a:t>
            </a:r>
            <a:r>
              <a:rPr lang="en-US" sz="2000" dirty="0">
                <a:solidFill>
                  <a:prstClr val="white"/>
                </a:solidFill>
              </a:rPr>
              <a:t> </a:t>
            </a:r>
            <a:r>
              <a:rPr lang="en-US" sz="2000" dirty="0" err="1">
                <a:solidFill>
                  <a:prstClr val="white"/>
                </a:solidFill>
              </a:rPr>
              <a:t>bilan</a:t>
            </a:r>
            <a:r>
              <a:rPr lang="en-US" sz="2000" dirty="0">
                <a:solidFill>
                  <a:prstClr val="white"/>
                </a:solidFill>
              </a:rPr>
              <a:t> </a:t>
            </a:r>
            <a:r>
              <a:rPr lang="en-US" sz="2000" dirty="0" err="1">
                <a:solidFill>
                  <a:prstClr val="white"/>
                </a:solidFill>
              </a:rPr>
              <a:t>birga</a:t>
            </a:r>
            <a:r>
              <a:rPr lang="en-US" sz="2000" dirty="0">
                <a:solidFill>
                  <a:prstClr val="white"/>
                </a:solidFill>
              </a:rPr>
              <a:t> </a:t>
            </a:r>
            <a:r>
              <a:rPr lang="en-US" sz="2000" dirty="0" err="1">
                <a:solidFill>
                  <a:prstClr val="white"/>
                </a:solidFill>
              </a:rPr>
              <a:t>o’qish</a:t>
            </a:r>
            <a:r>
              <a:rPr lang="en-US" sz="2000" dirty="0">
                <a:solidFill>
                  <a:prstClr val="white"/>
                </a:solidFill>
              </a:rPr>
              <a:t> </a:t>
            </a:r>
            <a:r>
              <a:rPr lang="en-US" sz="2000" dirty="0" err="1">
                <a:solidFill>
                  <a:prstClr val="white"/>
                </a:solidFill>
              </a:rPr>
              <a:t>uchun</a:t>
            </a:r>
            <a:r>
              <a:rPr lang="en-US" sz="2000" dirty="0">
                <a:solidFill>
                  <a:prstClr val="white"/>
                </a:solidFill>
              </a:rPr>
              <a:t> </a:t>
            </a:r>
            <a:r>
              <a:rPr lang="en-US" sz="2000" dirty="0" err="1">
                <a:solidFill>
                  <a:prstClr val="white"/>
                </a:solidFill>
              </a:rPr>
              <a:t>mahalliy</a:t>
            </a:r>
            <a:r>
              <a:rPr lang="en-US" sz="2000" dirty="0">
                <a:solidFill>
                  <a:prstClr val="white"/>
                </a:solidFill>
              </a:rPr>
              <a:t> </a:t>
            </a:r>
            <a:r>
              <a:rPr lang="en-US" sz="2000" dirty="0" err="1">
                <a:solidFill>
                  <a:prstClr val="white"/>
                </a:solidFill>
              </a:rPr>
              <a:t>aholi</a:t>
            </a:r>
            <a:r>
              <a:rPr lang="en-US" sz="2000" dirty="0">
                <a:solidFill>
                  <a:prstClr val="white"/>
                </a:solidFill>
              </a:rPr>
              <a:t> </a:t>
            </a:r>
            <a:r>
              <a:rPr lang="en-US" sz="2000" dirty="0" err="1">
                <a:solidFill>
                  <a:prstClr val="white"/>
                </a:solidFill>
              </a:rPr>
              <a:t>bolalari</a:t>
            </a:r>
            <a:r>
              <a:rPr lang="en-US" sz="2000" dirty="0">
                <a:solidFill>
                  <a:prstClr val="white"/>
                </a:solidFill>
              </a:rPr>
              <a:t> ham </a:t>
            </a:r>
            <a:r>
              <a:rPr lang="en-US" sz="2000" dirty="0" err="1">
                <a:solidFill>
                  <a:prstClr val="white"/>
                </a:solidFill>
              </a:rPr>
              <a:t>qabul</a:t>
            </a:r>
            <a:r>
              <a:rPr lang="en-US" sz="2000" dirty="0">
                <a:solidFill>
                  <a:prstClr val="white"/>
                </a:solidFill>
              </a:rPr>
              <a:t> </a:t>
            </a:r>
            <a:r>
              <a:rPr lang="en-US" sz="2000" dirty="0" err="1">
                <a:solidFill>
                  <a:prstClr val="white"/>
                </a:solidFill>
              </a:rPr>
              <a:t>qilinar</a:t>
            </a:r>
            <a:r>
              <a:rPr lang="en-US" sz="2000" dirty="0">
                <a:solidFill>
                  <a:prstClr val="white"/>
                </a:solidFill>
              </a:rPr>
              <a:t> </a:t>
            </a:r>
            <a:r>
              <a:rPr lang="en-US" sz="2000" dirty="0" err="1">
                <a:solidFill>
                  <a:prstClr val="white"/>
                </a:solidFill>
              </a:rPr>
              <a:t>edi</a:t>
            </a:r>
            <a:r>
              <a:rPr lang="en-US" sz="2000" dirty="0">
                <a:solidFill>
                  <a:prstClr val="white"/>
                </a:solidFill>
              </a:rPr>
              <a:t>. </a:t>
            </a:r>
            <a:r>
              <a:rPr lang="en-US" sz="2000" dirty="0" err="1">
                <a:solidFill>
                  <a:prstClr val="white"/>
                </a:solidFill>
              </a:rPr>
              <a:t>Turkistondagi</a:t>
            </a:r>
            <a:r>
              <a:rPr lang="en-US" sz="2000" dirty="0">
                <a:solidFill>
                  <a:prstClr val="white"/>
                </a:solidFill>
              </a:rPr>
              <a:t> </a:t>
            </a:r>
            <a:r>
              <a:rPr lang="en-US" sz="2000" dirty="0" err="1">
                <a:solidFill>
                  <a:prstClr val="white"/>
                </a:solidFill>
              </a:rPr>
              <a:t>boshlang’ich</a:t>
            </a:r>
            <a:r>
              <a:rPr lang="en-US" sz="2000" dirty="0">
                <a:solidFill>
                  <a:prstClr val="white"/>
                </a:solidFill>
              </a:rPr>
              <a:t> </a:t>
            </a:r>
            <a:r>
              <a:rPr lang="en-US" sz="2000" dirty="0" err="1">
                <a:solidFill>
                  <a:prstClr val="white"/>
                </a:solidFill>
              </a:rPr>
              <a:t>rus</a:t>
            </a:r>
            <a:r>
              <a:rPr lang="en-US" sz="2000" dirty="0">
                <a:solidFill>
                  <a:prstClr val="white"/>
                </a:solidFill>
              </a:rPr>
              <a:t> </a:t>
            </a:r>
            <a:r>
              <a:rPr lang="en-US" sz="2000" dirty="0" err="1">
                <a:solidFill>
                  <a:prstClr val="white"/>
                </a:solidFill>
              </a:rPr>
              <a:t>maktablarida</a:t>
            </a:r>
            <a:r>
              <a:rPr lang="en-US" sz="2000" dirty="0">
                <a:solidFill>
                  <a:prstClr val="white"/>
                </a:solidFill>
              </a:rPr>
              <a:t> </a:t>
            </a:r>
            <a:r>
              <a:rPr lang="en-US" sz="2000" dirty="0" err="1">
                <a:solidFill>
                  <a:prstClr val="white"/>
                </a:solidFill>
              </a:rPr>
              <a:t>hunarga</a:t>
            </a:r>
            <a:r>
              <a:rPr lang="en-US" sz="2000" dirty="0">
                <a:solidFill>
                  <a:prstClr val="white"/>
                </a:solidFill>
              </a:rPr>
              <a:t> </a:t>
            </a:r>
            <a:r>
              <a:rPr lang="en-US" sz="2000" dirty="0" err="1">
                <a:solidFill>
                  <a:prstClr val="white"/>
                </a:solidFill>
              </a:rPr>
              <a:t>Rossiyaning</a:t>
            </a:r>
            <a:r>
              <a:rPr lang="en-US" sz="2000" dirty="0">
                <a:solidFill>
                  <a:prstClr val="white"/>
                </a:solidFill>
              </a:rPr>
              <a:t> </a:t>
            </a:r>
            <a:r>
              <a:rPr lang="en-US" sz="2000" dirty="0" err="1">
                <a:solidFill>
                  <a:prstClr val="white"/>
                </a:solidFill>
              </a:rPr>
              <a:t>YYevropa</a:t>
            </a:r>
            <a:r>
              <a:rPr lang="en-US" sz="2000" dirty="0">
                <a:solidFill>
                  <a:prstClr val="white"/>
                </a:solidFill>
              </a:rPr>
              <a:t> </a:t>
            </a:r>
            <a:r>
              <a:rPr lang="en-US" sz="2000" dirty="0" err="1">
                <a:solidFill>
                  <a:prstClr val="white"/>
                </a:solidFill>
              </a:rPr>
              <a:t>qismidagiga</a:t>
            </a:r>
            <a:r>
              <a:rPr lang="en-US" sz="2000" dirty="0">
                <a:solidFill>
                  <a:prstClr val="white"/>
                </a:solidFill>
              </a:rPr>
              <a:t> </a:t>
            </a:r>
            <a:r>
              <a:rPr lang="en-US" sz="2000" dirty="0" err="1">
                <a:solidFill>
                  <a:prstClr val="white"/>
                </a:solidFill>
              </a:rPr>
              <a:t>qaraganda</a:t>
            </a:r>
            <a:r>
              <a:rPr lang="en-US" sz="2000" dirty="0">
                <a:solidFill>
                  <a:prstClr val="white"/>
                </a:solidFill>
              </a:rPr>
              <a:t>, </a:t>
            </a:r>
            <a:r>
              <a:rPr lang="en-US" sz="2000" dirty="0" err="1">
                <a:solidFill>
                  <a:prstClr val="white"/>
                </a:solidFill>
              </a:rPr>
              <a:t>ancha</a:t>
            </a:r>
            <a:r>
              <a:rPr lang="en-US" sz="2000" dirty="0">
                <a:solidFill>
                  <a:prstClr val="white"/>
                </a:solidFill>
              </a:rPr>
              <a:t> </a:t>
            </a:r>
            <a:r>
              <a:rPr lang="en-US" sz="2000" dirty="0" err="1">
                <a:solidFill>
                  <a:prstClr val="white"/>
                </a:solidFill>
              </a:rPr>
              <a:t>ko’proq</a:t>
            </a:r>
            <a:r>
              <a:rPr lang="en-US" sz="2000" dirty="0">
                <a:solidFill>
                  <a:prstClr val="white"/>
                </a:solidFill>
              </a:rPr>
              <a:t> </a:t>
            </a:r>
            <a:r>
              <a:rPr lang="en-US" sz="2000" dirty="0" err="1">
                <a:solidFill>
                  <a:prstClr val="white"/>
                </a:solidFill>
              </a:rPr>
              <a:t>o’rgatilar</a:t>
            </a:r>
            <a:r>
              <a:rPr lang="en-US" sz="2000" dirty="0">
                <a:solidFill>
                  <a:prstClr val="white"/>
                </a:solidFill>
              </a:rPr>
              <a:t> </a:t>
            </a:r>
            <a:r>
              <a:rPr lang="en-US" sz="2000" dirty="0" err="1">
                <a:solidFill>
                  <a:prstClr val="white"/>
                </a:solidFill>
              </a:rPr>
              <a:t>edi</a:t>
            </a:r>
            <a:r>
              <a:rPr lang="en-US" sz="2000" dirty="0">
                <a:solidFill>
                  <a:prstClr val="white"/>
                </a:solidFill>
              </a:rPr>
              <a:t>; </a:t>
            </a:r>
            <a:r>
              <a:rPr lang="en-US" sz="2000" dirty="0" err="1">
                <a:solidFill>
                  <a:prstClr val="white"/>
                </a:solidFill>
              </a:rPr>
              <a:t>bundan</a:t>
            </a:r>
            <a:r>
              <a:rPr lang="en-US" sz="2000" dirty="0">
                <a:solidFill>
                  <a:prstClr val="white"/>
                </a:solidFill>
              </a:rPr>
              <a:t> </a:t>
            </a:r>
            <a:r>
              <a:rPr lang="en-US" sz="2000" dirty="0" err="1">
                <a:solidFill>
                  <a:prstClr val="white"/>
                </a:solidFill>
              </a:rPr>
              <a:t>maqsad</a:t>
            </a:r>
            <a:r>
              <a:rPr lang="en-US" sz="2000" dirty="0">
                <a:solidFill>
                  <a:prstClr val="white"/>
                </a:solidFill>
              </a:rPr>
              <a:t> </a:t>
            </a:r>
            <a:r>
              <a:rPr lang="en-US" sz="2000" dirty="0" err="1">
                <a:solidFill>
                  <a:prstClr val="white"/>
                </a:solidFill>
              </a:rPr>
              <a:t>mahalliy</a:t>
            </a:r>
            <a:r>
              <a:rPr lang="en-US" sz="2000" dirty="0">
                <a:solidFill>
                  <a:prstClr val="white"/>
                </a:solidFill>
              </a:rPr>
              <a:t> </a:t>
            </a:r>
            <a:r>
              <a:rPr lang="en-US" sz="2000" dirty="0" err="1">
                <a:solidFill>
                  <a:prstClr val="white"/>
                </a:solidFill>
              </a:rPr>
              <a:t>aholining</a:t>
            </a:r>
            <a:r>
              <a:rPr lang="en-US" sz="2000" dirty="0">
                <a:solidFill>
                  <a:prstClr val="white"/>
                </a:solidFill>
              </a:rPr>
              <a:t> </a:t>
            </a:r>
            <a:r>
              <a:rPr lang="en-US" sz="2000" dirty="0" err="1">
                <a:solidFill>
                  <a:prstClr val="white"/>
                </a:solidFill>
              </a:rPr>
              <a:t>bolalarini</a:t>
            </a:r>
            <a:r>
              <a:rPr lang="en-US" sz="2000" dirty="0">
                <a:solidFill>
                  <a:prstClr val="white"/>
                </a:solidFill>
              </a:rPr>
              <a:t> </a:t>
            </a:r>
            <a:r>
              <a:rPr lang="en-US" sz="2000" dirty="0" err="1">
                <a:solidFill>
                  <a:prstClr val="white"/>
                </a:solidFill>
              </a:rPr>
              <a:t>maktabga</a:t>
            </a:r>
            <a:r>
              <a:rPr lang="en-US" sz="2000" dirty="0">
                <a:solidFill>
                  <a:prstClr val="white"/>
                </a:solidFill>
              </a:rPr>
              <a:t> </a:t>
            </a:r>
            <a:r>
              <a:rPr lang="en-US" sz="2000" dirty="0" err="1">
                <a:solidFill>
                  <a:prstClr val="white"/>
                </a:solidFill>
              </a:rPr>
              <a:t>ko’proq</a:t>
            </a:r>
            <a:r>
              <a:rPr lang="en-US" sz="2000" dirty="0">
                <a:solidFill>
                  <a:prstClr val="white"/>
                </a:solidFill>
              </a:rPr>
              <a:t> </a:t>
            </a:r>
            <a:r>
              <a:rPr lang="en-US" sz="2000" dirty="0" err="1">
                <a:solidFill>
                  <a:prstClr val="white"/>
                </a:solidFill>
              </a:rPr>
              <a:t>jalb</a:t>
            </a:r>
            <a:r>
              <a:rPr lang="en-US" sz="2000" dirty="0">
                <a:solidFill>
                  <a:prstClr val="white"/>
                </a:solidFill>
              </a:rPr>
              <a:t> </a:t>
            </a:r>
            <a:r>
              <a:rPr lang="en-US" sz="2000" dirty="0" err="1">
                <a:solidFill>
                  <a:prstClr val="white"/>
                </a:solidFill>
              </a:rPr>
              <a:t>qilish</a:t>
            </a:r>
            <a:r>
              <a:rPr lang="en-US" sz="2000" dirty="0">
                <a:solidFill>
                  <a:prstClr val="white"/>
                </a:solidFill>
              </a:rPr>
              <a:t> </a:t>
            </a:r>
            <a:r>
              <a:rPr lang="en-US" sz="2000" dirty="0" err="1">
                <a:solidFill>
                  <a:prstClr val="white"/>
                </a:solidFill>
              </a:rPr>
              <a:t>edi</a:t>
            </a:r>
            <a:r>
              <a:rPr lang="en-US" sz="2000" dirty="0" smtClean="0">
                <a:solidFill>
                  <a:prstClr val="white"/>
                </a:solidFill>
              </a:rPr>
              <a:t>.</a:t>
            </a:r>
          </a:p>
          <a:p>
            <a:r>
              <a:rPr lang="en-US" sz="2000" dirty="0" err="1">
                <a:solidFill>
                  <a:prstClr val="white"/>
                </a:solidFill>
              </a:rPr>
              <a:t>Turkistonda</a:t>
            </a:r>
            <a:r>
              <a:rPr lang="en-US" sz="2000" dirty="0">
                <a:solidFill>
                  <a:prstClr val="white"/>
                </a:solidFill>
              </a:rPr>
              <a:t> </a:t>
            </a:r>
            <a:r>
              <a:rPr lang="en-US" sz="2000" dirty="0" err="1">
                <a:solidFill>
                  <a:prstClr val="white"/>
                </a:solidFill>
              </a:rPr>
              <a:t>dastlabki</a:t>
            </a:r>
            <a:r>
              <a:rPr lang="en-US" sz="2000" dirty="0">
                <a:solidFill>
                  <a:prstClr val="white"/>
                </a:solidFill>
              </a:rPr>
              <a:t> </a:t>
            </a:r>
            <a:r>
              <a:rPr lang="en-US" sz="2000" dirty="0" err="1">
                <a:solidFill>
                  <a:prstClr val="white"/>
                </a:solidFill>
              </a:rPr>
              <a:t>rus</a:t>
            </a:r>
            <a:r>
              <a:rPr lang="en-US" sz="2000" dirty="0">
                <a:solidFill>
                  <a:prstClr val="white"/>
                </a:solidFill>
              </a:rPr>
              <a:t> </a:t>
            </a:r>
            <a:r>
              <a:rPr lang="en-US" sz="2000" dirty="0" err="1">
                <a:solidFill>
                  <a:prstClr val="white"/>
                </a:solidFill>
              </a:rPr>
              <a:t>o’rta</a:t>
            </a:r>
            <a:r>
              <a:rPr lang="en-US" sz="2000" dirty="0">
                <a:solidFill>
                  <a:prstClr val="white"/>
                </a:solidFill>
              </a:rPr>
              <a:t> </a:t>
            </a:r>
            <a:r>
              <a:rPr lang="en-US" sz="2000" dirty="0" err="1">
                <a:solidFill>
                  <a:prstClr val="white"/>
                </a:solidFill>
              </a:rPr>
              <a:t>o’quv</a:t>
            </a:r>
            <a:r>
              <a:rPr lang="en-US" sz="2000" dirty="0">
                <a:solidFill>
                  <a:prstClr val="white"/>
                </a:solidFill>
              </a:rPr>
              <a:t> </a:t>
            </a:r>
            <a:r>
              <a:rPr lang="en-US" sz="2000" dirty="0" err="1">
                <a:solidFill>
                  <a:prstClr val="white"/>
                </a:solidFill>
              </a:rPr>
              <a:t>yurtlari</a:t>
            </a:r>
            <a:r>
              <a:rPr lang="en-US" sz="2000" dirty="0">
                <a:solidFill>
                  <a:prstClr val="white"/>
                </a:solidFill>
              </a:rPr>
              <a:t> 1870 </a:t>
            </a:r>
            <a:r>
              <a:rPr lang="en-US" sz="2000" dirty="0" err="1">
                <a:solidFill>
                  <a:prstClr val="white"/>
                </a:solidFill>
              </a:rPr>
              <a:t>yillardan</a:t>
            </a:r>
            <a:r>
              <a:rPr lang="en-US" sz="2000" dirty="0">
                <a:solidFill>
                  <a:prstClr val="white"/>
                </a:solidFill>
              </a:rPr>
              <a:t> </a:t>
            </a:r>
            <a:r>
              <a:rPr lang="en-US" sz="2000" dirty="0" err="1">
                <a:solidFill>
                  <a:prstClr val="white"/>
                </a:solidFill>
              </a:rPr>
              <a:t>ochila</a:t>
            </a:r>
            <a:r>
              <a:rPr lang="en-US" sz="2000" dirty="0">
                <a:solidFill>
                  <a:prstClr val="white"/>
                </a:solidFill>
              </a:rPr>
              <a:t> </a:t>
            </a:r>
            <a:r>
              <a:rPr lang="en-US" sz="2000" dirty="0" err="1">
                <a:solidFill>
                  <a:prstClr val="white"/>
                </a:solidFill>
              </a:rPr>
              <a:t>boshladi</a:t>
            </a:r>
            <a:r>
              <a:rPr lang="en-US" sz="2000" dirty="0">
                <a:solidFill>
                  <a:prstClr val="white"/>
                </a:solidFill>
              </a:rPr>
              <a:t>: 1876 </a:t>
            </a:r>
            <a:r>
              <a:rPr lang="en-US" sz="2000" dirty="0" err="1">
                <a:solidFill>
                  <a:prstClr val="white"/>
                </a:solidFill>
              </a:rPr>
              <a:t>yili</a:t>
            </a:r>
            <a:r>
              <a:rPr lang="en-US" sz="2000" dirty="0">
                <a:solidFill>
                  <a:prstClr val="white"/>
                </a:solidFill>
              </a:rPr>
              <a:t> </a:t>
            </a:r>
            <a:r>
              <a:rPr lang="en-US" sz="2000" dirty="0" err="1">
                <a:solidFill>
                  <a:prstClr val="white"/>
                </a:solidFill>
              </a:rPr>
              <a:t>Toshkentda</a:t>
            </a:r>
            <a:r>
              <a:rPr lang="en-US" sz="2000" dirty="0">
                <a:solidFill>
                  <a:prstClr val="white"/>
                </a:solidFill>
              </a:rPr>
              <a:t>, </a:t>
            </a:r>
            <a:r>
              <a:rPr lang="en-US" sz="2000" dirty="0" err="1">
                <a:solidFill>
                  <a:prstClr val="white"/>
                </a:solidFill>
              </a:rPr>
              <a:t>Verniyda</a:t>
            </a:r>
            <a:r>
              <a:rPr lang="en-US" sz="2000" dirty="0">
                <a:solidFill>
                  <a:prstClr val="white"/>
                </a:solidFill>
              </a:rPr>
              <a:t> (</a:t>
            </a:r>
            <a:r>
              <a:rPr lang="en-US" sz="2000" dirty="0" err="1">
                <a:solidFill>
                  <a:prstClr val="white"/>
                </a:solidFill>
              </a:rPr>
              <a:t>hozirgi</a:t>
            </a:r>
            <a:r>
              <a:rPr lang="en-US" sz="2000" dirty="0">
                <a:solidFill>
                  <a:prstClr val="white"/>
                </a:solidFill>
              </a:rPr>
              <a:t> </a:t>
            </a:r>
            <a:r>
              <a:rPr lang="en-US" sz="2000" dirty="0" err="1">
                <a:solidFill>
                  <a:prstClr val="white"/>
                </a:solidFill>
              </a:rPr>
              <a:t>Olmaotada</a:t>
            </a:r>
            <a:r>
              <a:rPr lang="en-US" sz="2000" dirty="0">
                <a:solidFill>
                  <a:prstClr val="white"/>
                </a:solidFill>
              </a:rPr>
              <a:t>) </a:t>
            </a:r>
            <a:r>
              <a:rPr lang="en-US" sz="2000" dirty="0" err="1">
                <a:solidFill>
                  <a:prstClr val="white"/>
                </a:solidFill>
              </a:rPr>
              <a:t>erlar</a:t>
            </a:r>
            <a:r>
              <a:rPr lang="en-US" sz="2000" dirty="0">
                <a:solidFill>
                  <a:prstClr val="white"/>
                </a:solidFill>
              </a:rPr>
              <a:t> </a:t>
            </a:r>
            <a:r>
              <a:rPr lang="en-US" sz="2000" dirty="0" err="1">
                <a:solidFill>
                  <a:prstClr val="white"/>
                </a:solidFill>
              </a:rPr>
              <a:t>va</a:t>
            </a:r>
            <a:r>
              <a:rPr lang="en-US" sz="2000" dirty="0">
                <a:solidFill>
                  <a:prstClr val="white"/>
                </a:solidFill>
              </a:rPr>
              <a:t> </a:t>
            </a:r>
            <a:r>
              <a:rPr lang="en-US" sz="2000" dirty="0" err="1">
                <a:solidFill>
                  <a:prstClr val="white"/>
                </a:solidFill>
              </a:rPr>
              <a:t>Xotn-qizlar</a:t>
            </a:r>
            <a:r>
              <a:rPr lang="en-US" sz="2000" dirty="0">
                <a:solidFill>
                  <a:prstClr val="white"/>
                </a:solidFill>
              </a:rPr>
              <a:t> </a:t>
            </a:r>
            <a:r>
              <a:rPr lang="en-US" sz="2000" dirty="0" err="1">
                <a:solidFill>
                  <a:prstClr val="white"/>
                </a:solidFill>
              </a:rPr>
              <a:t>gimnaziyalari</a:t>
            </a:r>
            <a:r>
              <a:rPr lang="en-US" sz="2000" dirty="0">
                <a:solidFill>
                  <a:prstClr val="white"/>
                </a:solidFill>
              </a:rPr>
              <a:t>. 1879 </a:t>
            </a:r>
            <a:r>
              <a:rPr lang="en-US" sz="2000" dirty="0" err="1">
                <a:solidFill>
                  <a:prstClr val="white"/>
                </a:solidFill>
              </a:rPr>
              <a:t>yili</a:t>
            </a:r>
            <a:r>
              <a:rPr lang="en-US" sz="2000" dirty="0">
                <a:solidFill>
                  <a:prstClr val="white"/>
                </a:solidFill>
              </a:rPr>
              <a:t> </a:t>
            </a:r>
            <a:r>
              <a:rPr lang="en-US" sz="2000" dirty="0" err="1">
                <a:solidFill>
                  <a:prstClr val="white"/>
                </a:solidFill>
              </a:rPr>
              <a:t>esa</a:t>
            </a:r>
            <a:r>
              <a:rPr lang="en-US" sz="2000" dirty="0">
                <a:solidFill>
                  <a:prstClr val="white"/>
                </a:solidFill>
              </a:rPr>
              <a:t> </a:t>
            </a:r>
            <a:r>
              <a:rPr lang="en-US" sz="2000" dirty="0" err="1">
                <a:solidFill>
                  <a:prstClr val="white"/>
                </a:solidFill>
              </a:rPr>
              <a:t>Toshkentda</a:t>
            </a:r>
            <a:r>
              <a:rPr lang="en-US" sz="2000" dirty="0">
                <a:solidFill>
                  <a:prstClr val="white"/>
                </a:solidFill>
              </a:rPr>
              <a:t> </a:t>
            </a:r>
            <a:r>
              <a:rPr lang="en-US" sz="2000" dirty="0" err="1">
                <a:solidFill>
                  <a:prstClr val="white"/>
                </a:solidFill>
              </a:rPr>
              <a:t>o’qituvchilar</a:t>
            </a:r>
            <a:r>
              <a:rPr lang="en-US" sz="2000" dirty="0">
                <a:solidFill>
                  <a:prstClr val="white"/>
                </a:solidFill>
              </a:rPr>
              <a:t> </a:t>
            </a:r>
            <a:r>
              <a:rPr lang="en-US" sz="2000" dirty="0" err="1">
                <a:solidFill>
                  <a:prstClr val="white"/>
                </a:solidFill>
              </a:rPr>
              <a:t>seminariyasi</a:t>
            </a:r>
            <a:r>
              <a:rPr lang="en-US" sz="2000" dirty="0">
                <a:solidFill>
                  <a:prstClr val="white"/>
                </a:solidFill>
              </a:rPr>
              <a:t> </a:t>
            </a:r>
            <a:r>
              <a:rPr lang="en-US" sz="2000" dirty="0" err="1">
                <a:solidFill>
                  <a:prstClr val="white"/>
                </a:solidFill>
              </a:rPr>
              <a:t>ochildi</a:t>
            </a:r>
            <a:r>
              <a:rPr lang="en-US" sz="2000" dirty="0">
                <a:solidFill>
                  <a:prstClr val="white"/>
                </a:solidFill>
              </a:rPr>
              <a:t>. </a:t>
            </a:r>
            <a:r>
              <a:rPr lang="en-US" sz="2000" dirty="0" err="1">
                <a:solidFill>
                  <a:prstClr val="white"/>
                </a:solidFill>
              </a:rPr>
              <a:t>Gimnaziyalarga</a:t>
            </a:r>
            <a:r>
              <a:rPr lang="en-US" sz="2000" dirty="0">
                <a:solidFill>
                  <a:prstClr val="white"/>
                </a:solidFill>
              </a:rPr>
              <a:t> ham </a:t>
            </a:r>
            <a:r>
              <a:rPr lang="en-US" sz="2000" dirty="0" err="1">
                <a:solidFill>
                  <a:prstClr val="white"/>
                </a:solidFill>
              </a:rPr>
              <a:t>erli</a:t>
            </a:r>
            <a:r>
              <a:rPr lang="en-US" sz="2000" dirty="0">
                <a:solidFill>
                  <a:prstClr val="white"/>
                </a:solidFill>
              </a:rPr>
              <a:t> </a:t>
            </a:r>
            <a:r>
              <a:rPr lang="en-US" sz="2000" dirty="0" err="1">
                <a:solidFill>
                  <a:prstClr val="white"/>
                </a:solidFill>
              </a:rPr>
              <a:t>aholining</a:t>
            </a:r>
            <a:r>
              <a:rPr lang="en-US" sz="2000" dirty="0">
                <a:solidFill>
                  <a:prstClr val="white"/>
                </a:solidFill>
              </a:rPr>
              <a:t> </a:t>
            </a:r>
            <a:r>
              <a:rPr lang="en-US" sz="2000" dirty="0" err="1">
                <a:solidFill>
                  <a:prstClr val="white"/>
                </a:solidFill>
              </a:rPr>
              <a:t>bolalari</a:t>
            </a:r>
            <a:r>
              <a:rPr lang="en-US" sz="2000" dirty="0">
                <a:solidFill>
                  <a:prstClr val="white"/>
                </a:solidFill>
              </a:rPr>
              <a:t> </a:t>
            </a:r>
            <a:r>
              <a:rPr lang="en-US" sz="2000" dirty="0" err="1">
                <a:solidFill>
                  <a:prstClr val="white"/>
                </a:solidFill>
              </a:rPr>
              <a:t>qabul</a:t>
            </a:r>
            <a:r>
              <a:rPr lang="en-US" sz="2000" dirty="0">
                <a:solidFill>
                  <a:prstClr val="white"/>
                </a:solidFill>
              </a:rPr>
              <a:t> </a:t>
            </a:r>
            <a:r>
              <a:rPr lang="en-US" sz="2000" dirty="0" err="1">
                <a:solidFill>
                  <a:prstClr val="white"/>
                </a:solidFill>
              </a:rPr>
              <a:t>qilinar</a:t>
            </a:r>
            <a:r>
              <a:rPr lang="en-US" sz="2000" dirty="0">
                <a:solidFill>
                  <a:prstClr val="white"/>
                </a:solidFill>
              </a:rPr>
              <a:t> </a:t>
            </a:r>
            <a:r>
              <a:rPr lang="en-US" sz="2000" dirty="0" err="1">
                <a:solidFill>
                  <a:prstClr val="white"/>
                </a:solidFill>
              </a:rPr>
              <a:t>edi</a:t>
            </a:r>
            <a:r>
              <a:rPr lang="en-US" sz="2000" dirty="0">
                <a:solidFill>
                  <a:prstClr val="white"/>
                </a:solidFill>
              </a:rPr>
              <a:t>. </a:t>
            </a:r>
            <a:r>
              <a:rPr lang="en-US" sz="2000" dirty="0" err="1">
                <a:solidFill>
                  <a:prstClr val="white"/>
                </a:solidFill>
              </a:rPr>
              <a:t>O’qituvchilar</a:t>
            </a:r>
            <a:r>
              <a:rPr lang="en-US" sz="2000" dirty="0">
                <a:solidFill>
                  <a:prstClr val="white"/>
                </a:solidFill>
              </a:rPr>
              <a:t> </a:t>
            </a:r>
            <a:r>
              <a:rPr lang="en-US" sz="2000" dirty="0" err="1">
                <a:solidFill>
                  <a:prstClr val="white"/>
                </a:solidFill>
              </a:rPr>
              <a:t>seminariyalarida</a:t>
            </a:r>
            <a:r>
              <a:rPr lang="en-US" sz="2000" dirty="0">
                <a:solidFill>
                  <a:prstClr val="white"/>
                </a:solidFill>
              </a:rPr>
              <a:t> </a:t>
            </a:r>
            <a:r>
              <a:rPr lang="en-US" sz="2000" dirty="0" err="1">
                <a:solidFill>
                  <a:prstClr val="white"/>
                </a:solidFill>
              </a:rPr>
              <a:t>esa</a:t>
            </a:r>
            <a:r>
              <a:rPr lang="en-US" sz="2000" dirty="0">
                <a:solidFill>
                  <a:prstClr val="white"/>
                </a:solidFill>
              </a:rPr>
              <a:t> </a:t>
            </a:r>
            <a:r>
              <a:rPr lang="en-US" sz="2000" dirty="0" err="1">
                <a:solidFill>
                  <a:prstClr val="white"/>
                </a:solidFill>
              </a:rPr>
              <a:t>mahalliy</a:t>
            </a:r>
            <a:r>
              <a:rPr lang="en-US" sz="2000" dirty="0">
                <a:solidFill>
                  <a:prstClr val="white"/>
                </a:solidFill>
              </a:rPr>
              <a:t> </a:t>
            </a:r>
            <a:r>
              <a:rPr lang="en-US" sz="2000" dirty="0" err="1">
                <a:solidFill>
                  <a:prstClr val="white"/>
                </a:solidFill>
              </a:rPr>
              <a:t>aholi</a:t>
            </a:r>
            <a:r>
              <a:rPr lang="en-US" sz="2000" dirty="0">
                <a:solidFill>
                  <a:prstClr val="white"/>
                </a:solidFill>
              </a:rPr>
              <a:t> </a:t>
            </a:r>
            <a:r>
              <a:rPr lang="en-US" sz="2000" dirty="0" err="1">
                <a:solidFill>
                  <a:prstClr val="white"/>
                </a:solidFill>
              </a:rPr>
              <a:t>bolalariga</a:t>
            </a:r>
            <a:r>
              <a:rPr lang="en-US" sz="2000" dirty="0">
                <a:solidFill>
                  <a:prstClr val="white"/>
                </a:solidFill>
              </a:rPr>
              <a:t> 1/3 </a:t>
            </a:r>
            <a:r>
              <a:rPr lang="en-US" sz="2000" dirty="0" err="1">
                <a:solidFill>
                  <a:prstClr val="white"/>
                </a:solidFill>
              </a:rPr>
              <a:t>o’rin</a:t>
            </a:r>
            <a:r>
              <a:rPr lang="en-US" sz="2000" dirty="0">
                <a:solidFill>
                  <a:prstClr val="white"/>
                </a:solidFill>
              </a:rPr>
              <a:t> </a:t>
            </a:r>
            <a:r>
              <a:rPr lang="en-US" sz="2000" dirty="0" err="1">
                <a:solidFill>
                  <a:prstClr val="white"/>
                </a:solidFill>
              </a:rPr>
              <a:t>ajratlgan</a:t>
            </a:r>
            <a:r>
              <a:rPr lang="en-US" sz="2000" dirty="0">
                <a:solidFill>
                  <a:prstClr val="white"/>
                </a:solidFill>
              </a:rPr>
              <a:t> </a:t>
            </a:r>
            <a:r>
              <a:rPr lang="en-US" sz="2000" dirty="0" err="1">
                <a:solidFill>
                  <a:prstClr val="white"/>
                </a:solidFill>
              </a:rPr>
              <a:t>edi</a:t>
            </a:r>
            <a:r>
              <a:rPr lang="en-US" sz="2000" dirty="0">
                <a:solidFill>
                  <a:prstClr val="white"/>
                </a:solidFill>
              </a:rPr>
              <a:t>.</a:t>
            </a:r>
            <a:endParaRPr lang="ru-RU" sz="2000" dirty="0">
              <a:solidFill>
                <a:prstClr val="white"/>
              </a:solidFill>
            </a:endParaRPr>
          </a:p>
          <a:p>
            <a:endParaRPr lang="ru-RU" sz="2000" dirty="0">
              <a:solidFill>
                <a:prstClr val="white"/>
              </a:solidFill>
            </a:endParaRPr>
          </a:p>
        </p:txBody>
      </p:sp>
    </p:spTree>
    <p:extLst>
      <p:ext uri="{BB962C8B-B14F-4D97-AF65-F5344CB8AC3E}">
        <p14:creationId xmlns:p14="http://schemas.microsoft.com/office/powerpoint/2010/main" val="327513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Прямоугольник с двумя усеченными противолежащими углами 2"/>
          <p:cNvSpPr/>
          <p:nvPr/>
        </p:nvSpPr>
        <p:spPr>
          <a:xfrm>
            <a:off x="270329" y="218408"/>
            <a:ext cx="9258300" cy="3199707"/>
          </a:xfrm>
          <a:prstGeom prst="snip2Diag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b="1" dirty="0">
                <a:solidFill>
                  <a:prstClr val="black"/>
                </a:solidFill>
                <a:latin typeface="Times New Roman" panose="02020603050405020304" pitchFamily="18" charset="0"/>
                <a:cs typeface="Times New Roman" panose="02020603050405020304" pitchFamily="18" charset="0"/>
              </a:rPr>
              <a:t>Turkistonda jadidchilik harakati. Yangi usul maktablarining ochilishi</a:t>
            </a:r>
            <a:r>
              <a:rPr lang="kk-KZ" b="1" dirty="0" smtClean="0">
                <a:solidFill>
                  <a:prstClr val="black"/>
                </a:solidFill>
                <a:latin typeface="Times New Roman" panose="02020603050405020304" pitchFamily="18" charset="0"/>
                <a:cs typeface="Times New Roman" panose="02020603050405020304" pitchFamily="18" charset="0"/>
              </a:rPr>
              <a:t>.</a:t>
            </a:r>
            <a:endParaRPr lang="en-US" b="1" dirty="0" smtClean="0">
              <a:solidFill>
                <a:prstClr val="black"/>
              </a:solidFill>
              <a:latin typeface="Times New Roman" panose="02020603050405020304" pitchFamily="18" charset="0"/>
              <a:cs typeface="Times New Roman" panose="02020603050405020304" pitchFamily="18" charset="0"/>
            </a:endParaRPr>
          </a:p>
          <a:p>
            <a:r>
              <a:rPr lang="kk-KZ" dirty="0" smtClean="0">
                <a:solidFill>
                  <a:prstClr val="black"/>
                </a:solidFill>
                <a:latin typeface="Times New Roman" panose="02020603050405020304" pitchFamily="18" charset="0"/>
                <a:cs typeface="Times New Roman" panose="02020603050405020304" pitchFamily="18" charset="0"/>
              </a:rPr>
              <a:t>Jadidlar </a:t>
            </a:r>
            <a:r>
              <a:rPr lang="kk-KZ" dirty="0">
                <a:solidFill>
                  <a:prstClr val="black"/>
                </a:solidFill>
                <a:latin typeface="Times New Roman" panose="02020603050405020304" pitchFamily="18" charset="0"/>
                <a:cs typeface="Times New Roman" panose="02020603050405020304" pitchFamily="18" charset="0"/>
              </a:rPr>
              <a:t>harakat ijtmoiy-tarbiyashunoslik tafakkurining alohida bir oqimi sifatda Turkistonda yashovchi xalqlar orasida shakllandi. </a:t>
            </a:r>
            <a:r>
              <a:rPr lang="uz-Cyrl-UZ" dirty="0">
                <a:solidFill>
                  <a:prstClr val="black"/>
                </a:solidFill>
                <a:latin typeface="Times New Roman" panose="02020603050405020304" pitchFamily="18" charset="0"/>
                <a:cs typeface="Times New Roman" panose="02020603050405020304" pitchFamily="18" charset="0"/>
              </a:rPr>
              <a:t>Turkistondagi jadid (jadid so’zi arabcha “yangi usul”, “yangilik”</a:t>
            </a:r>
            <a:r>
              <a:rPr lang="kk-KZ" dirty="0">
                <a:solidFill>
                  <a:prstClr val="black"/>
                </a:solidFill>
                <a:latin typeface="Times New Roman" panose="02020603050405020304" pitchFamily="18" charset="0"/>
                <a:cs typeface="Times New Roman" panose="02020603050405020304" pitchFamily="18" charset="0"/>
              </a:rPr>
              <a:t>,</a:t>
            </a:r>
            <a:r>
              <a:rPr lang="uz-Cyrl-UZ" dirty="0">
                <a:solidFill>
                  <a:prstClr val="black"/>
                </a:solidFill>
                <a:latin typeface="Times New Roman" panose="02020603050405020304" pitchFamily="18" charset="0"/>
                <a:cs typeface="Times New Roman" panose="02020603050405020304" pitchFamily="18" charset="0"/>
              </a:rPr>
              <a:t> demakdir) maktablarining yuzaga kelishi mashhur qrim</a:t>
            </a:r>
            <a:r>
              <a:rPr lang="kk-KZ" dirty="0">
                <a:solidFill>
                  <a:prstClr val="black"/>
                </a:solidFill>
                <a:latin typeface="Times New Roman" panose="02020603050405020304" pitchFamily="18" charset="0"/>
                <a:cs typeface="Times New Roman" panose="02020603050405020304" pitchFamily="18" charset="0"/>
              </a:rPr>
              <a:t>-</a:t>
            </a:r>
            <a:r>
              <a:rPr lang="uz-Cyrl-UZ" dirty="0">
                <a:solidFill>
                  <a:prstClr val="black"/>
                </a:solidFill>
                <a:latin typeface="Times New Roman" panose="02020603050405020304" pitchFamily="18" charset="0"/>
                <a:cs typeface="Times New Roman" panose="02020603050405020304" pitchFamily="18" charset="0"/>
              </a:rPr>
              <a:t>tatar arbobi Ismoilbek Gaspirali nomi bilan bevosita bog’liqdir.</a:t>
            </a:r>
            <a:endParaRPr lang="ru-RU" dirty="0">
              <a:solidFill>
                <a:prstClr val="black"/>
              </a:solidFill>
              <a:latin typeface="Times New Roman" panose="02020603050405020304" pitchFamily="18" charset="0"/>
              <a:cs typeface="Times New Roman" panose="02020603050405020304" pitchFamily="18" charset="0"/>
            </a:endParaRPr>
          </a:p>
          <a:p>
            <a:r>
              <a:rPr lang="uz-Cyrl-UZ" dirty="0">
                <a:solidFill>
                  <a:prstClr val="black"/>
                </a:solidFill>
                <a:latin typeface="Times New Roman" panose="02020603050405020304" pitchFamily="18" charset="0"/>
                <a:cs typeface="Times New Roman" panose="02020603050405020304" pitchFamily="18" charset="0"/>
              </a:rPr>
              <a:t>1851 yilda tavallud topgan Ismoilbek Gaspirali ilg’or demokratk g’oyalarni musulmonchilikning diniy asoslari bilan birlashtrish yo’lida qizg’in kurash olib bordi. </a:t>
            </a:r>
            <a:endParaRPr lang="ru-RU"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484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Табличка 4"/>
          <p:cNvSpPr/>
          <p:nvPr/>
        </p:nvSpPr>
        <p:spPr>
          <a:xfrm>
            <a:off x="148771" y="150584"/>
            <a:ext cx="5936343" cy="6707416"/>
          </a:xfrm>
          <a:prstGeom prst="plaque">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z-Cyrl-UZ" b="1" dirty="0">
                <a:solidFill>
                  <a:prstClr val="white"/>
                </a:solidFill>
                <a:latin typeface="Times New Roman" panose="02020603050405020304" pitchFamily="18" charset="0"/>
                <a:cs typeface="Times New Roman" panose="02020603050405020304" pitchFamily="18" charset="0"/>
              </a:rPr>
              <a:t>Gaspirali tomonidan ochilgan yangi usuldagi maktab tez orada shuhrat qozondi. Jadid maktablarining ommaviy tus olishiga asosiy sabab I.Gaspirali tomonidan 1883 yildan boshlab nashr etla boshlangan “Tarjimon” gazetasi bo’ldi</a:t>
            </a:r>
            <a:r>
              <a:rPr lang="uz-Cyrl-UZ" b="1" dirty="0" smtClean="0">
                <a:solidFill>
                  <a:prstClr val="white"/>
                </a:solidFill>
                <a:latin typeface="Times New Roman" panose="02020603050405020304" pitchFamily="18" charset="0"/>
                <a:cs typeface="Times New Roman" panose="02020603050405020304" pitchFamily="18" charset="0"/>
              </a:rPr>
              <a:t>. Shu bilan birga Ismoilbek Gaspirali o’zi tashkil etgan  maktab uchun bir qator darsliklar va o’quv qo’llanmalari ham yaratdi. Uning yangi usuldagi maktab hayotga bag’ishlangan asarlari jumlasiga “Hujai Subyona”, “Qirsat turki”, “Rahbari muallimin” kabi darslik va o’quv qo’llanmalarini kiritsa bo’ladi. Gaspiralining ushbu asarlari o’quv jarayonini tashkil etsh, darsliklarga qo’yiladigan talablar, musulmon o’quv adabiyotda qo’llaniladigan didaktk va metodik ko’rsatmalar bilan jadid maktablari taraqqiyotga ulkan hissa qo’shdi.</a:t>
            </a:r>
            <a:endParaRPr lang="ru-RU" b="1" dirty="0" smtClean="0">
              <a:solidFill>
                <a:prstClr val="white"/>
              </a:solidFill>
              <a:latin typeface="Times New Roman" panose="02020603050405020304" pitchFamily="18" charset="0"/>
              <a:cs typeface="Times New Roman" panose="02020603050405020304" pitchFamily="18" charset="0"/>
            </a:endParaRPr>
          </a:p>
          <a:p>
            <a:r>
              <a:rPr lang="uz-Cyrl-UZ" b="1" dirty="0" smtClean="0">
                <a:solidFill>
                  <a:prstClr val="white"/>
                </a:solidFill>
                <a:latin typeface="Times New Roman" panose="02020603050405020304" pitchFamily="18" charset="0"/>
                <a:cs typeface="Times New Roman" panose="02020603050405020304" pitchFamily="18" charset="0"/>
              </a:rPr>
              <a:t>	</a:t>
            </a:r>
            <a:endParaRPr lang="ru-RU" b="1" dirty="0">
              <a:solidFill>
                <a:prstClr val="white"/>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6190304" y="1043213"/>
            <a:ext cx="3550369" cy="5107216"/>
          </a:xfrm>
          <a:prstGeom prst="rect">
            <a:avLst/>
          </a:prstGeom>
        </p:spPr>
      </p:pic>
    </p:spTree>
    <p:extLst>
      <p:ext uri="{BB962C8B-B14F-4D97-AF65-F5344CB8AC3E}">
        <p14:creationId xmlns:p14="http://schemas.microsoft.com/office/powerpoint/2010/main" val="70343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p:nvPr/>
        </p:nvSpPr>
        <p:spPr>
          <a:xfrm>
            <a:off x="292100" y="222960"/>
            <a:ext cx="4236357" cy="3785652"/>
          </a:xfrm>
          <a:prstGeom prst="rect">
            <a:avLst/>
          </a:prstGeom>
          <a:noFill/>
        </p:spPr>
        <p:txBody>
          <a:bodyPr wrap="square" rtlCol="0">
            <a:spAutoFit/>
          </a:bodyPr>
          <a:lstStyle/>
          <a:p>
            <a:r>
              <a:rPr lang="uz-Cyrl-UZ" sz="2000" b="1" dirty="0">
                <a:solidFill>
                  <a:prstClr val="white"/>
                </a:solidFill>
                <a:latin typeface="Times New Roman" panose="02020603050405020304" pitchFamily="18" charset="0"/>
                <a:cs typeface="Times New Roman" panose="02020603050405020304" pitchFamily="18" charset="0"/>
              </a:rPr>
              <a:t>I.Gaspirali boshqa turkiy xalqlar qatori o’zbek millatdagi ijtmoiy fikrlar taraqqiyoti va shu jumladan, haqiqiy vatanparvar o’zbek ziyolilari, pedagoglarining kamol topishida ham o’chmas iz qoldirdi.</a:t>
            </a:r>
            <a:endParaRPr lang="ru-RU" sz="2000" b="1" dirty="0">
              <a:solidFill>
                <a:prstClr val="white"/>
              </a:solidFill>
              <a:latin typeface="Times New Roman" panose="02020603050405020304" pitchFamily="18" charset="0"/>
              <a:cs typeface="Times New Roman" panose="02020603050405020304" pitchFamily="18" charset="0"/>
            </a:endParaRPr>
          </a:p>
          <a:p>
            <a:r>
              <a:rPr lang="uz-Cyrl-UZ" sz="2000" b="1" dirty="0">
                <a:solidFill>
                  <a:prstClr val="white"/>
                </a:solidFill>
                <a:latin typeface="Times New Roman" panose="02020603050405020304" pitchFamily="18" charset="0"/>
                <a:cs typeface="Times New Roman" panose="02020603050405020304" pitchFamily="18" charset="0"/>
              </a:rPr>
              <a:t>1893 yili Ismoil Gaspirali Turkistonga kelib, chor huqumat amaldorlarini va Buxoro amiri Abdulahadni musulmon maktablarini isloh qildirishga ko’ndirmoqchi bo’ladi.</a:t>
            </a:r>
            <a:endParaRPr lang="ru-RU" sz="2000" dirty="0">
              <a:solidFill>
                <a:prstClr val="white"/>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776106" y="222960"/>
            <a:ext cx="4953908" cy="3550301"/>
          </a:xfrm>
          <a:prstGeom prst="rect">
            <a:avLst/>
          </a:prstGeom>
        </p:spPr>
      </p:pic>
      <p:pic>
        <p:nvPicPr>
          <p:cNvPr id="3" name="Рисунок 2"/>
          <p:cNvPicPr>
            <a:picLocks noChangeAspect="1"/>
          </p:cNvPicPr>
          <p:nvPr/>
        </p:nvPicPr>
        <p:blipFill>
          <a:blip r:embed="rId4"/>
          <a:stretch>
            <a:fillRect/>
          </a:stretch>
        </p:blipFill>
        <p:spPr>
          <a:xfrm>
            <a:off x="2068425" y="3958320"/>
            <a:ext cx="7661589" cy="2888796"/>
          </a:xfrm>
          <a:prstGeom prst="rect">
            <a:avLst/>
          </a:prstGeom>
        </p:spPr>
      </p:pic>
    </p:spTree>
    <p:extLst>
      <p:ext uri="{BB962C8B-B14F-4D97-AF65-F5344CB8AC3E}">
        <p14:creationId xmlns:p14="http://schemas.microsoft.com/office/powerpoint/2010/main" val="423068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94527" y="46139"/>
            <a:ext cx="10000527" cy="6863417"/>
          </a:xfrm>
          <a:prstGeom prst="rect">
            <a:avLst/>
          </a:prstGeom>
          <a:solidFill>
            <a:srgbClr val="92D050"/>
          </a:solidFill>
        </p:spPr>
        <p:txBody>
          <a:bodyPr wrap="square" rtlCol="0">
            <a:spAutoFit/>
          </a:bodyPr>
          <a:lstStyle/>
          <a:p>
            <a:pPr lvl="0" indent="450850" algn="ctr" eaLnBrk="0" fontAlgn="base" hangingPunct="0">
              <a:spcBef>
                <a:spcPct val="0"/>
              </a:spcBef>
              <a:spcAft>
                <a:spcPct val="0"/>
              </a:spcAft>
            </a:pPr>
            <a:r>
              <a:rPr lang="kk-KZ" sz="2000" b="1" dirty="0">
                <a:solidFill>
                  <a:srgbClr val="FF0000"/>
                </a:solidFill>
                <a:latin typeface="Times New Roman" panose="02020603050405020304" pitchFamily="18" charset="0"/>
                <a:cs typeface="Times New Roman" panose="02020603050405020304" pitchFamily="18" charset="0"/>
              </a:rPr>
              <a:t>Mahmudxo’ja Behbudiy, Munavvar Qori, Abdulla Avloniy, Abduqodir Shakuriylarning yangi usul maktablarini tashkil etishdagi ma'rifatparvarlik xizmatlari</a:t>
            </a:r>
            <a:r>
              <a:rPr lang="uz-Cyrl-UZ" sz="2000" b="1" dirty="0" smtClean="0">
                <a:solidFill>
                  <a:srgbClr val="FF0000"/>
                </a:solidFill>
                <a:latin typeface="Times New Roman" panose="02020603050405020304" pitchFamily="18" charset="0"/>
                <a:cs typeface="Times New Roman" panose="02020603050405020304" pitchFamily="18" charset="0"/>
              </a:rPr>
              <a:t>.</a:t>
            </a:r>
            <a:endParaRPr lang="en-US" sz="2000" b="1" dirty="0" smtClean="0">
              <a:solidFill>
                <a:srgbClr val="FF0000"/>
              </a:solidFill>
              <a:latin typeface="Times New Roman" panose="02020603050405020304" pitchFamily="18" charset="0"/>
              <a:cs typeface="Times New Roman" panose="02020603050405020304" pitchFamily="18" charset="0"/>
            </a:endParaRPr>
          </a:p>
          <a:p>
            <a:pPr lvl="0" indent="450850" algn="just" eaLnBrk="0" fontAlgn="base" hangingPunct="0">
              <a:spcBef>
                <a:spcPct val="0"/>
              </a:spcBef>
              <a:spcAft>
                <a:spcPct val="0"/>
              </a:spcAft>
            </a:pPr>
            <a:r>
              <a:rPr lang="uz-Cyrl-UZ" sz="2000" b="1" dirty="0" smtClean="0">
                <a:solidFill>
                  <a:prstClr val="black"/>
                </a:solidFill>
                <a:latin typeface="Times New Roman" panose="02020603050405020304" pitchFamily="18" charset="0"/>
                <a:cs typeface="Times New Roman" panose="02020603050405020304" pitchFamily="18" charset="0"/>
              </a:rPr>
              <a:t> </a:t>
            </a:r>
            <a:endParaRPr lang="en-US" sz="2000" b="1" dirty="0" smtClean="0">
              <a:solidFill>
                <a:prstClr val="black"/>
              </a:solidFill>
              <a:latin typeface="Times New Roman" panose="02020603050405020304" pitchFamily="18" charset="0"/>
              <a:cs typeface="Times New Roman" panose="02020603050405020304" pitchFamily="18" charset="0"/>
            </a:endParaRPr>
          </a:p>
          <a:p>
            <a:pPr lvl="0" indent="450850" algn="just" eaLnBrk="0" fontAlgn="base" hangingPunct="0">
              <a:spcBef>
                <a:spcPct val="0"/>
              </a:spcBef>
              <a:spcAft>
                <a:spcPct val="0"/>
              </a:spcAft>
            </a:pPr>
            <a:r>
              <a:rPr lang="uz-Cyrl-UZ" sz="2000" dirty="0" smtClean="0">
                <a:solidFill>
                  <a:prstClr val="black"/>
                </a:solidFill>
                <a:latin typeface="Times New Roman" panose="02020603050405020304" pitchFamily="18" charset="0"/>
                <a:cs typeface="Times New Roman" panose="02020603050405020304" pitchFamily="18" charset="0"/>
              </a:rPr>
              <a:t>XX </a:t>
            </a:r>
            <a:r>
              <a:rPr lang="uz-Cyrl-UZ" sz="2000" dirty="0">
                <a:solidFill>
                  <a:prstClr val="black"/>
                </a:solidFill>
                <a:latin typeface="Times New Roman" panose="02020603050405020304" pitchFamily="18" charset="0"/>
                <a:cs typeface="Times New Roman" panose="02020603050405020304" pitchFamily="18" charset="0"/>
              </a:rPr>
              <a:t>asr boshlarida Toshkent, Samarqand, Buxoro, Farg’ona vodiysi shaharlarida o’nlab “</a:t>
            </a:r>
            <a:r>
              <a:rPr lang="uz-Cyrl-UZ" sz="2000" i="1" dirty="0">
                <a:solidFill>
                  <a:prstClr val="black"/>
                </a:solidFill>
                <a:latin typeface="Times New Roman" panose="02020603050405020304" pitchFamily="18" charset="0"/>
                <a:cs typeface="Times New Roman" panose="02020603050405020304" pitchFamily="18" charset="0"/>
              </a:rPr>
              <a:t>usuli jadid” </a:t>
            </a:r>
            <a:r>
              <a:rPr lang="uz-Cyrl-UZ" sz="2000" dirty="0">
                <a:solidFill>
                  <a:prstClr val="black"/>
                </a:solidFill>
                <a:latin typeface="Times New Roman" panose="02020603050405020304" pitchFamily="18" charset="0"/>
                <a:cs typeface="Times New Roman" panose="02020603050405020304" pitchFamily="18" charset="0"/>
              </a:rPr>
              <a:t>maktablari ochildi. Uni bitrganlar orasidan Turkiston manaviy-marifiy dunyosini milliy uyg’onishiga kuchli ijobiy </a:t>
            </a:r>
            <a:r>
              <a:rPr lang="uz-Cyrl-UZ" sz="2000" dirty="0" smtClean="0">
                <a:solidFill>
                  <a:prstClr val="black"/>
                </a:solidFill>
                <a:latin typeface="Times New Roman" panose="02020603050405020304" pitchFamily="18" charset="0"/>
                <a:cs typeface="Times New Roman" panose="02020603050405020304" pitchFamily="18" charset="0"/>
              </a:rPr>
              <a:t>ta</a:t>
            </a:r>
            <a:r>
              <a:rPr lang="en-US" sz="2000" dirty="0" smtClean="0">
                <a:solidFill>
                  <a:prstClr val="black"/>
                </a:solidFill>
                <a:latin typeface="Times New Roman" panose="02020603050405020304" pitchFamily="18" charset="0"/>
                <a:cs typeface="Times New Roman" panose="02020603050405020304" pitchFamily="18" charset="0"/>
              </a:rPr>
              <a:t>’</a:t>
            </a:r>
            <a:r>
              <a:rPr lang="uz-Cyrl-UZ" sz="2000" dirty="0" smtClean="0">
                <a:solidFill>
                  <a:prstClr val="black"/>
                </a:solidFill>
                <a:latin typeface="Times New Roman" panose="02020603050405020304" pitchFamily="18" charset="0"/>
                <a:cs typeface="Times New Roman" panose="02020603050405020304" pitchFamily="18" charset="0"/>
              </a:rPr>
              <a:t>sir </a:t>
            </a:r>
            <a:r>
              <a:rPr lang="uz-Cyrl-UZ" sz="2000" dirty="0">
                <a:solidFill>
                  <a:prstClr val="black"/>
                </a:solidFill>
                <a:latin typeface="Times New Roman" panose="02020603050405020304" pitchFamily="18" charset="0"/>
                <a:cs typeface="Times New Roman" panose="02020603050405020304" pitchFamily="18" charset="0"/>
              </a:rPr>
              <a:t>qiladigan zabardast namoyandalar </a:t>
            </a:r>
            <a:r>
              <a:rPr lang="en-US" sz="2000" dirty="0" smtClean="0">
                <a:solidFill>
                  <a:prstClr val="black"/>
                </a:solidFill>
                <a:latin typeface="Times New Roman" panose="02020603050405020304" pitchFamily="18" charset="0"/>
                <a:cs typeface="Times New Roman" panose="02020603050405020304" pitchFamily="18" charset="0"/>
              </a:rPr>
              <a:t>y</a:t>
            </a:r>
            <a:r>
              <a:rPr lang="uz-Cyrl-UZ" sz="2000" dirty="0" smtClean="0">
                <a:solidFill>
                  <a:prstClr val="black"/>
                </a:solidFill>
                <a:latin typeface="Times New Roman" panose="02020603050405020304" pitchFamily="18" charset="0"/>
                <a:cs typeface="Times New Roman" panose="02020603050405020304" pitchFamily="18" charset="0"/>
              </a:rPr>
              <a:t>et</a:t>
            </a:r>
            <a:r>
              <a:rPr lang="en-US" sz="2000" dirty="0" err="1" smtClean="0">
                <a:solidFill>
                  <a:prstClr val="black"/>
                </a:solidFill>
                <a:latin typeface="Times New Roman" panose="02020603050405020304" pitchFamily="18" charset="0"/>
                <a:cs typeface="Times New Roman" panose="02020603050405020304" pitchFamily="18" charset="0"/>
              </a:rPr>
              <a:t>i</a:t>
            </a:r>
            <a:r>
              <a:rPr lang="uz-Cyrl-UZ" sz="2000" dirty="0" smtClean="0">
                <a:solidFill>
                  <a:prstClr val="black"/>
                </a:solidFill>
                <a:latin typeface="Times New Roman" panose="02020603050405020304" pitchFamily="18" charset="0"/>
                <a:cs typeface="Times New Roman" panose="02020603050405020304" pitchFamily="18" charset="0"/>
              </a:rPr>
              <a:t>shib chi</a:t>
            </a:r>
            <a:r>
              <a:rPr lang="en-US" sz="2000" dirty="0" smtClean="0">
                <a:solidFill>
                  <a:prstClr val="black"/>
                </a:solidFill>
                <a:latin typeface="Times New Roman" panose="02020603050405020304" pitchFamily="18" charset="0"/>
                <a:cs typeface="Times New Roman" panose="02020603050405020304" pitchFamily="18" charset="0"/>
              </a:rPr>
              <a:t>q</a:t>
            </a:r>
            <a:r>
              <a:rPr lang="uz-Cyrl-UZ" sz="2000" dirty="0" smtClean="0">
                <a:solidFill>
                  <a:prstClr val="black"/>
                </a:solidFill>
                <a:latin typeface="Times New Roman" panose="02020603050405020304" pitchFamily="18" charset="0"/>
                <a:cs typeface="Times New Roman" panose="02020603050405020304" pitchFamily="18" charset="0"/>
              </a:rPr>
              <a:t>di</a:t>
            </a:r>
            <a:r>
              <a:rPr lang="uz-Cyrl-UZ" sz="2000" dirty="0">
                <a:solidFill>
                  <a:prstClr val="black"/>
                </a:solidFill>
                <a:latin typeface="Times New Roman" panose="02020603050405020304" pitchFamily="18" charset="0"/>
                <a:cs typeface="Times New Roman" panose="02020603050405020304" pitchFamily="18" charset="0"/>
              </a:rPr>
              <a:t>. Ularning “birinchisi”, “Turkiston jadidlarining otasi”  </a:t>
            </a:r>
            <a:r>
              <a:rPr lang="uz-Cyrl-UZ" sz="2000" b="1" dirty="0">
                <a:solidFill>
                  <a:prstClr val="black"/>
                </a:solidFill>
                <a:latin typeface="Times New Roman" panose="02020603050405020304" pitchFamily="18" charset="0"/>
                <a:cs typeface="Times New Roman" panose="02020603050405020304" pitchFamily="18" charset="0"/>
              </a:rPr>
              <a:t>Mahmudxo’ja Behbudiy</a:t>
            </a:r>
            <a:r>
              <a:rPr lang="uz-Cyrl-UZ" sz="2000" dirty="0">
                <a:solidFill>
                  <a:prstClr val="black"/>
                </a:solidFill>
                <a:latin typeface="Times New Roman" panose="02020603050405020304" pitchFamily="18" charset="0"/>
                <a:cs typeface="Times New Roman" panose="02020603050405020304" pitchFamily="18" charset="0"/>
              </a:rPr>
              <a:t>dir. Mahmudxo’ja Behbudiy 1875 yilning 19 yanvarida  Samarqand yaqinidagi Baxshitepa qishlog’ida ruhoniy oilasida dunyoga keldi. Otasi </a:t>
            </a:r>
            <a:r>
              <a:rPr lang="uz-Cyrl-UZ" sz="2000" i="1" dirty="0">
                <a:solidFill>
                  <a:prstClr val="black"/>
                </a:solidFill>
                <a:latin typeface="Times New Roman" panose="02020603050405020304" pitchFamily="18" charset="0"/>
                <a:cs typeface="Times New Roman" panose="02020603050405020304" pitchFamily="18" charset="0"/>
              </a:rPr>
              <a:t>Behbudxo’ja Solixo’ja o’g’li </a:t>
            </a:r>
            <a:r>
              <a:rPr lang="uz-Cyrl-UZ" sz="2000" dirty="0">
                <a:solidFill>
                  <a:prstClr val="black"/>
                </a:solidFill>
                <a:latin typeface="Times New Roman" panose="02020603050405020304" pitchFamily="18" charset="0"/>
                <a:cs typeface="Times New Roman" panose="02020603050405020304" pitchFamily="18" charset="0"/>
              </a:rPr>
              <a:t>Ahmad Yassaviy avlodlaridan bo’lib, onasi esa, asli xorazmlik bo’lgan. Otasi 1898 yil vafot etgach, u tog’asi, </a:t>
            </a:r>
            <a:r>
              <a:rPr lang="uz-Cyrl-UZ" sz="2000" i="1" dirty="0">
                <a:solidFill>
                  <a:prstClr val="black"/>
                </a:solidFill>
                <a:latin typeface="Times New Roman" panose="02020603050405020304" pitchFamily="18" charset="0"/>
                <a:cs typeface="Times New Roman" panose="02020603050405020304" pitchFamily="18" charset="0"/>
              </a:rPr>
              <a:t>qozi Muhammad Siddiq </a:t>
            </a:r>
            <a:r>
              <a:rPr lang="uz-Cyrl-UZ" sz="2000" dirty="0">
                <a:solidFill>
                  <a:prstClr val="black"/>
                </a:solidFill>
                <a:latin typeface="Times New Roman" panose="02020603050405020304" pitchFamily="18" charset="0"/>
                <a:cs typeface="Times New Roman" panose="02020603050405020304" pitchFamily="18" charset="0"/>
              </a:rPr>
              <a:t>tarbiyasida bo’lib, undan arab, forsiy tllarini chuqur o’rganadi. Behbudiy dastlab Samarqand, so’ngra Buxoro madrasalarida tahsil oladi. </a:t>
            </a:r>
            <a:r>
              <a:rPr lang="uz-Cyrl-UZ" sz="2000" dirty="0" smtClean="0">
                <a:solidFill>
                  <a:prstClr val="black"/>
                </a:solidFill>
                <a:latin typeface="Times New Roman" panose="02020603050405020304" pitchFamily="18" charset="0"/>
                <a:cs typeface="Times New Roman" panose="02020603050405020304" pitchFamily="18" charset="0"/>
              </a:rPr>
              <a:t>T</a:t>
            </a:r>
            <a:r>
              <a:rPr lang="en-US" sz="2000" dirty="0" err="1" smtClean="0">
                <a:solidFill>
                  <a:prstClr val="black"/>
                </a:solidFill>
                <a:latin typeface="Times New Roman" panose="02020603050405020304" pitchFamily="18" charset="0"/>
                <a:cs typeface="Times New Roman" panose="02020603050405020304" pitchFamily="18" charset="0"/>
              </a:rPr>
              <a:t>i</a:t>
            </a:r>
            <a:r>
              <a:rPr lang="uz-Cyrl-UZ" sz="2000" dirty="0" smtClean="0">
                <a:solidFill>
                  <a:prstClr val="black"/>
                </a:solidFill>
                <a:latin typeface="Times New Roman" panose="02020603050405020304" pitchFamily="18" charset="0"/>
                <a:cs typeface="Times New Roman" panose="02020603050405020304" pitchFamily="18" charset="0"/>
              </a:rPr>
              <a:t>nimsiz </a:t>
            </a:r>
            <a:r>
              <a:rPr lang="uz-Cyrl-UZ" sz="2000" dirty="0">
                <a:solidFill>
                  <a:prstClr val="black"/>
                </a:solidFill>
                <a:latin typeface="Times New Roman" panose="02020603050405020304" pitchFamily="18" charset="0"/>
                <a:cs typeface="Times New Roman" panose="02020603050405020304" pitchFamily="18" charset="0"/>
              </a:rPr>
              <a:t>va qunt bilan o’qib, imom-xatb, so’ngra qozi, muft darajasiga ko’tariladi. Bu mansablar shariatning yuqori maqomlari hisoblangan</a:t>
            </a:r>
            <a:r>
              <a:rPr lang="uz-Cyrl-UZ" sz="2000" dirty="0" smtClean="0">
                <a:solidFill>
                  <a:prstClr val="black"/>
                </a:solidFill>
                <a:latin typeface="Times New Roman" panose="02020603050405020304" pitchFamily="18" charset="0"/>
                <a:cs typeface="Times New Roman" panose="02020603050405020304" pitchFamily="18" charset="0"/>
              </a:rPr>
              <a:t>.</a:t>
            </a:r>
            <a:endParaRPr lang="en-US" sz="2000" dirty="0" smtClean="0">
              <a:solidFill>
                <a:prstClr val="black"/>
              </a:solidFill>
              <a:latin typeface="Times New Roman" panose="02020603050405020304" pitchFamily="18" charset="0"/>
              <a:cs typeface="Times New Roman" panose="02020603050405020304" pitchFamily="18" charset="0"/>
            </a:endParaRPr>
          </a:p>
          <a:p>
            <a:pPr lvl="0" indent="450850" algn="just" eaLnBrk="0" fontAlgn="base" hangingPunct="0">
              <a:spcBef>
                <a:spcPct val="0"/>
              </a:spcBef>
              <a:spcAft>
                <a:spcPct val="0"/>
              </a:spcAft>
            </a:pPr>
            <a:r>
              <a:rPr lang="uz-Cyrl-UZ" altLang="ru-RU" sz="2000" dirty="0" smtClean="0">
                <a:solidFill>
                  <a:prstClr val="black"/>
                </a:solidFill>
                <a:latin typeface="Times New Roman" pitchFamily="18" charset="0"/>
                <a:cs typeface="Times New Roman" pitchFamily="18" charset="0"/>
              </a:rPr>
              <a:t> </a:t>
            </a:r>
            <a:r>
              <a:rPr lang="uz-Cyrl-UZ" altLang="ru-RU" sz="2000" dirty="0">
                <a:solidFill>
                  <a:prstClr val="black"/>
                </a:solidFill>
                <a:latin typeface="Times New Roman" pitchFamily="18" charset="0"/>
                <a:cs typeface="Times New Roman" pitchFamily="18" charset="0"/>
              </a:rPr>
              <a:t>Behbudiy «usuli jаdid» mаktаbining zаrurligi, uning qonun-qoidаlаri, mаktаbdа o’tilаdigаn dаrslаr, qаndаy imtihonlаr olinishi, mаktаbning qаy tаrzdа tuzilish, ungа qаndаy аsbob-uskunаlаr kerаkligi, muаllimlаrning vаzifаlаri, ulаrning tа’minot mаsаlаlаri vа boshqа ko’p jihаtlаrini G’аspirаlidаn vа uning аsаrlаri hаmdа mаqolаlаridаn o’rgаndi. SHulаr аsosidа Turkistondа «usuli jаdid» mаktаblаrini tаshkil etish uchun bor kuchini sаrflаdi. Nаfаqаt tаshkil etish, u shu mаktаblаrni kitoblаr bilаn tа’minlаshdа hаm jonbozlik ko’rsаtdi. U Sаmаrqаndning eski shаhаr qismidа bepul kutubxonа, qiroаtxonа, o’z hovlisidа mаktаb ochdi</a:t>
            </a:r>
          </a:p>
          <a:p>
            <a:endParaRPr lang="ru-RU"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22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418114" cy="43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258" y="1628757"/>
            <a:ext cx="3603171" cy="44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6225" y="2819400"/>
            <a:ext cx="363977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16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73829" cy="392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829" y="1507219"/>
            <a:ext cx="3241580" cy="429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409" y="2330144"/>
            <a:ext cx="3775624" cy="452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00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rot="10800000" flipV="1">
            <a:off x="127320" y="101725"/>
            <a:ext cx="9651358" cy="6370975"/>
          </a:xfrm>
          <a:prstGeom prst="rect">
            <a:avLst/>
          </a:prstGeom>
          <a:solidFill>
            <a:srgbClr val="00B0F0"/>
          </a:solidFill>
          <a:ln>
            <a:noFill/>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altLang="ru-RU" sz="2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uz-Cyrl-UZ" altLang="ru-RU" sz="2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Turkistondа jаdidlаr hаrаkаtining rаhbаrlаridаn biri - </a:t>
            </a:r>
            <a:r>
              <a:rPr kumimoji="0" lang="uz-Cyrl-UZ" altLang="ru-RU"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Munаvvаr qori Аbdurаshidxon o’g’li </a:t>
            </a:r>
            <a:r>
              <a:rPr kumimoji="0" lang="uz-Cyrl-UZ" altLang="ru-RU" sz="2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Turkiston tаrixidа milliy mаorif vа mаdаniyаt, ijtimoiy-siyosiy sohаdа tub burilish yаsаgаn shаxsdir.</a:t>
            </a:r>
            <a:r>
              <a:rPr lang="uz-Cyrl-UZ" sz="2000" dirty="0" smtClean="0">
                <a:solidFill>
                  <a:srgbClr val="002060"/>
                </a:solidFill>
                <a:latin typeface="Times New Roman" panose="02020603050405020304" pitchFamily="18" charset="0"/>
                <a:cs typeface="Times New Roman" panose="02020603050405020304" pitchFamily="18" charset="0"/>
              </a:rPr>
              <a:t>Munаvvаr </a:t>
            </a:r>
            <a:r>
              <a:rPr lang="uz-Cyrl-UZ" sz="2000" dirty="0">
                <a:solidFill>
                  <a:srgbClr val="002060"/>
                </a:solidFill>
                <a:latin typeface="Times New Roman" panose="02020603050405020304" pitchFamily="18" charset="0"/>
                <a:cs typeface="Times New Roman" panose="02020603050405020304" pitchFamily="18" charset="0"/>
              </a:rPr>
              <a:t>qori 1901—1904 yillаrdа qirimlik do’sti Rаsm Keshod yordаmidа Toshkentdа “usuli sаvtiyа” mаktаbini ochаdi, аyni vаqtdа mаktаbdа imomlik hаm qilаdi. 1906 yildа esа yаngi usul mаktаbi sohаsidаgi fаoliyаtini o’z uyining tаshqаri hovlisidа dаvom ettirаdi, orаdаn ko’p vаqt o’tmаy mаktаb uchun ikki xonаlik qo’shimchа bino qurdirаdi. Qisqа muddаt ichidа bu mаktаb dovrug’i ortаdi, bolаlаr soni ko’pаyib ketаdi. Nаtijаdа qori аkаgа hаmmаhаllа bo’lgаn Buvаxon to’rа Poshshаxon o’g’lining tаshqi hovlisidа mаktаbning ikki sinfli sho’’bаsi ochilаdi. Bu erdа 1, 2-sinflаrni bitirgаn bolаlаr o’qishni Munаvvаr qori hovlisidа dаvom </a:t>
            </a:r>
            <a:r>
              <a:rPr lang="uz-Cyrl-UZ" sz="2000" dirty="0" smtClean="0">
                <a:solidFill>
                  <a:srgbClr val="002060"/>
                </a:solidFill>
                <a:latin typeface="Times New Roman" panose="02020603050405020304" pitchFamily="18" charset="0"/>
                <a:cs typeface="Times New Roman" panose="02020603050405020304" pitchFamily="18" charset="0"/>
              </a:rPr>
              <a:t>ettirgаnlаr</a:t>
            </a:r>
            <a:endParaRPr lang="en-US" sz="2000" dirty="0" smtClean="0">
              <a:solidFill>
                <a:srgbClr val="002060"/>
              </a:solidFill>
              <a:latin typeface="Times New Roman" panose="02020603050405020304" pitchFamily="18" charset="0"/>
              <a:cs typeface="Times New Roman" panose="02020603050405020304" pitchFamily="18" charset="0"/>
            </a:endParaRPr>
          </a:p>
          <a:p>
            <a:pPr lvl="0" algn="just" fontAlgn="base">
              <a:spcBef>
                <a:spcPct val="0"/>
              </a:spcBef>
              <a:spcAft>
                <a:spcPct val="0"/>
              </a:spcAft>
            </a:pPr>
            <a:r>
              <a:rPr lang="uz-Cyrl-UZ" sz="2000" dirty="0">
                <a:solidFill>
                  <a:srgbClr val="002060"/>
                </a:solidFill>
                <a:latin typeface="Times New Roman" panose="02020603050405020304" pitchFamily="18" charset="0"/>
                <a:cs typeface="Times New Roman" panose="02020603050405020304" pitchFamily="18" charset="0"/>
              </a:rPr>
              <a:t>Munаvvаr qori ziyoli yoshlаrni chet elgа yuborishni, u erdа ilm-fаnni o’rgаnishni tаrg’ib qilаdi. Mаsаlаn, u 1916 yili Toshkentdа yig’ilishdа nutq so’zlаb shundаy deydi: “O’zbek ziyoli bolаlаrining Germаniyаgа yuborib o’qitishgа judа muhtojmiz, bolаlаr o’qub, ilm tаhsil olib kelsаlаr, millаtgа kаttа xizmаt qilа </a:t>
            </a:r>
            <a:r>
              <a:rPr lang="uz-Cyrl-UZ" sz="2000" dirty="0" smtClean="0">
                <a:solidFill>
                  <a:srgbClr val="002060"/>
                </a:solidFill>
                <a:latin typeface="Times New Roman" panose="02020603050405020304" pitchFamily="18" charset="0"/>
                <a:cs typeface="Times New Roman" panose="02020603050405020304" pitchFamily="18" charset="0"/>
              </a:rPr>
              <a:t>olаdilа</a:t>
            </a:r>
            <a:r>
              <a:rPr lang="en-US" sz="2000" dirty="0">
                <a:solidFill>
                  <a:srgbClr val="002060"/>
                </a:solidFill>
                <a:latin typeface="Times New Roman" panose="02020603050405020304" pitchFamily="18" charset="0"/>
                <a:cs typeface="Times New Roman" panose="02020603050405020304" pitchFamily="18" charset="0"/>
              </a:rPr>
              <a:t>r. </a:t>
            </a:r>
            <a:r>
              <a:rPr lang="en-US" sz="2000" dirty="0" err="1">
                <a:solidFill>
                  <a:srgbClr val="002060"/>
                </a:solidFill>
                <a:latin typeface="Times New Roman" panose="02020603050405020304" pitchFamily="18" charset="0"/>
                <a:cs typeface="Times New Roman" panose="02020603050405020304" pitchFamily="18" charset="0"/>
              </a:rPr>
              <a:t>Mun</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err="1">
                <a:solidFill>
                  <a:srgbClr val="002060"/>
                </a:solidFill>
                <a:latin typeface="Times New Roman" panose="02020603050405020304" pitchFamily="18" charset="0"/>
                <a:cs typeface="Times New Roman" panose="02020603050405020304" pitchFamily="18" charset="0"/>
              </a:rPr>
              <a:t>vv</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r </a:t>
            </a:r>
            <a:r>
              <a:rPr lang="en-US" sz="2000" dirty="0" err="1">
                <a:solidFill>
                  <a:srgbClr val="002060"/>
                </a:solidFill>
                <a:latin typeface="Times New Roman" panose="02020603050405020304" pitchFamily="18" charset="0"/>
                <a:cs typeface="Times New Roman" panose="02020603050405020304" pitchFamily="18" charset="0"/>
              </a:rPr>
              <a:t>qori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fors</a:t>
            </a:r>
            <a:r>
              <a:rPr lang="en-US" sz="20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r</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b, </a:t>
            </a:r>
            <a:r>
              <a:rPr lang="en-US" sz="2000" dirty="0" err="1">
                <a:solidFill>
                  <a:srgbClr val="002060"/>
                </a:solidFill>
                <a:latin typeface="Times New Roman" panose="02020603050405020304" pitchFamily="18" charset="0"/>
                <a:cs typeface="Times New Roman" panose="02020603050405020304" pitchFamily="18" charset="0"/>
              </a:rPr>
              <a:t>rus</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turk</a:t>
            </a:r>
            <a:r>
              <a:rPr lang="en-US" sz="2000" dirty="0">
                <a:solidFill>
                  <a:srgbClr val="002060"/>
                </a:solidFill>
                <a:latin typeface="Times New Roman" panose="02020603050405020304" pitchFamily="18" charset="0"/>
                <a:cs typeface="Times New Roman" panose="02020603050405020304" pitchFamily="18" charset="0"/>
              </a:rPr>
              <a:t> till</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err="1">
                <a:solidFill>
                  <a:srgbClr val="002060"/>
                </a:solidFill>
                <a:latin typeface="Times New Roman" panose="02020603050405020304" pitchFamily="18" charset="0"/>
                <a:cs typeface="Times New Roman" panose="02020603050405020304" pitchFamily="18" charset="0"/>
              </a:rPr>
              <a:t>rini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muk</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mm</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l </a:t>
            </a:r>
            <a:r>
              <a:rPr lang="en-US" sz="2000" dirty="0" err="1">
                <a:solidFill>
                  <a:srgbClr val="002060"/>
                </a:solidFill>
                <a:latin typeface="Times New Roman" panose="02020603050405020304" pitchFamily="18" charset="0"/>
                <a:cs typeface="Times New Roman" panose="02020603050405020304" pitchFamily="18" charset="0"/>
              </a:rPr>
              <a:t>bilg</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n, u </a:t>
            </a:r>
            <a:r>
              <a:rPr lang="en-US" sz="2000" dirty="0" err="1">
                <a:solidFill>
                  <a:srgbClr val="002060"/>
                </a:solidFill>
                <a:latin typeface="Times New Roman" panose="02020603050405020304" pitchFamily="18" charset="0"/>
                <a:cs typeface="Times New Roman" panose="02020603050405020304" pitchFamily="18" charset="0"/>
              </a:rPr>
              <a:t>ko’p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ulug</a:t>
            </a:r>
            <a:r>
              <a:rPr lang="en-US" sz="20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err="1">
                <a:solidFill>
                  <a:srgbClr val="002060"/>
                </a:solidFill>
                <a:latin typeface="Times New Roman" panose="02020603050405020304" pitchFamily="18" charset="0"/>
                <a:cs typeface="Times New Roman" panose="02020603050405020304" pitchFamily="18" charset="0"/>
              </a:rPr>
              <a:t>dibl</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err="1">
                <a:solidFill>
                  <a:srgbClr val="002060"/>
                </a:solidFill>
                <a:latin typeface="Times New Roman" panose="02020603050405020304" pitchFamily="18" charset="0"/>
                <a:cs typeface="Times New Roman" panose="02020603050405020304" pitchFamily="18" charset="0"/>
              </a:rPr>
              <a:t>rning</a:t>
            </a:r>
            <a:r>
              <a:rPr lang="en-US" sz="2000"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s</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err="1">
                <a:solidFill>
                  <a:srgbClr val="002060"/>
                </a:solidFill>
                <a:latin typeface="Times New Roman" panose="02020603050405020304" pitchFamily="18" charset="0"/>
                <a:cs typeface="Times New Roman" panose="02020603050405020304" pitchFamily="18" charset="0"/>
              </a:rPr>
              <a:t>rini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mutol</a:t>
            </a:r>
            <a:r>
              <a:rPr lang="ru-RU" sz="2000" dirty="0" err="1">
                <a:solidFill>
                  <a:srgbClr val="002060"/>
                </a:solidFill>
                <a:latin typeface="Times New Roman" panose="02020603050405020304" pitchFamily="18" charset="0"/>
                <a:cs typeface="Times New Roman" panose="02020603050405020304" pitchFamily="18" charset="0"/>
              </a:rPr>
              <a:t>аа</a:t>
            </a:r>
            <a:r>
              <a:rPr lang="ru-RU"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qilg</a:t>
            </a:r>
            <a:r>
              <a:rPr lang="ru-RU" sz="2000" dirty="0">
                <a:solidFill>
                  <a:srgbClr val="002060"/>
                </a:solidFill>
                <a:latin typeface="Times New Roman" panose="02020603050405020304" pitchFamily="18" charset="0"/>
                <a:cs typeface="Times New Roman" panose="02020603050405020304" pitchFamily="18" charset="0"/>
              </a:rPr>
              <a:t>а</a:t>
            </a:r>
            <a:r>
              <a:rPr lang="en-US" sz="2000" dirty="0">
                <a:solidFill>
                  <a:srgbClr val="002060"/>
                </a:solidFill>
                <a:latin typeface="Times New Roman" panose="02020603050405020304" pitchFamily="18" charset="0"/>
                <a:cs typeface="Times New Roman" panose="02020603050405020304" pitchFamily="18" charset="0"/>
              </a:rPr>
              <a:t>n. </a:t>
            </a:r>
            <a:r>
              <a:rPr lang="uz-Cyrl-UZ" sz="2000" dirty="0">
                <a:solidFill>
                  <a:srgbClr val="002060"/>
                </a:solidFill>
                <a:latin typeface="Times New Roman" panose="02020603050405020304" pitchFamily="18" charset="0"/>
                <a:cs typeface="Times New Roman" panose="02020603050405020304" pitchFamily="18" charset="0"/>
              </a:rPr>
              <a:t>O’shа dаvr jаdid mаktаblаridа dunyoviy fаnlаrni o’qitishgа kаttа e’tibor berilgаn. To’rt yillik yаngi usuli jаdid mаktаblаridа аrifmetikа, geogrаfiyа. Tаrix. Tаbiаtshunoslik, аdаbiyot, odobnomа, аrаb, fors tillаri o’qitilgаn. Munаvvаr qori o’zi ochgаn mаktаblаr uchun 1910 yildа o’quv dаsturi tuzgаn. Bu dаstur ixchаm vа nаmunаviy bo’lgаnligi uchun ko’pchilik jаdid mаktаblаri o’qituvchilаri undаn o’z ish fаoliyаtlаridа foydаlаngаnlаr</a:t>
            </a:r>
            <a:endParaRPr kumimoji="0" lang="uz-Cyrl-UZ" altLang="ru-RU" sz="20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67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152939" y="291551"/>
            <a:ext cx="7474226" cy="4893647"/>
          </a:xfrm>
          <a:prstGeom prst="rect">
            <a:avLst/>
          </a:prstGeom>
        </p:spPr>
        <p:txBody>
          <a:bodyPr wrap="square">
            <a:spAutoFit/>
          </a:bodyPr>
          <a:lstStyle/>
          <a:p>
            <a:pPr algn="just"/>
            <a:r>
              <a:rPr lang="en-US" sz="2400" dirty="0" smtClean="0"/>
              <a:t>   </a:t>
            </a:r>
            <a:r>
              <a:rPr lang="en-US" sz="2400" dirty="0" err="1" smtClean="0">
                <a:latin typeface="Times New Roman" panose="02020603050405020304" pitchFamily="18" charset="0"/>
                <a:cs typeface="Times New Roman" panose="02020603050405020304" pitchFamily="18" charset="0"/>
              </a:rPr>
              <a:t>Mov</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un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xrd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yuz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ellik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hukmronlik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qilg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temuriyl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sulol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XVI </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boshl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rid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inqirozg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uchr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di. </a:t>
            </a:r>
            <a:r>
              <a:rPr lang="en-US" sz="2400" dirty="0" err="1">
                <a:latin typeface="Times New Roman" panose="02020603050405020304" pitchFamily="18" charset="0"/>
                <a:cs typeface="Times New Roman" panose="02020603050405020304" pitchFamily="18" charset="0"/>
              </a:rPr>
              <a:t>Uning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o’rnig</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SH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yboniyl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hukmronligi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tildi</a:t>
            </a:r>
            <a:r>
              <a:rPr lang="en-US" sz="2400" dirty="0">
                <a:latin typeface="Times New Roman" panose="02020603050405020304" pitchFamily="18" charset="0"/>
                <a:cs typeface="Times New Roman" panose="02020603050405020304" pitchFamily="18" charset="0"/>
              </a:rPr>
              <a:t>. SH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yboniyxon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1451—1510) </a:t>
            </a:r>
            <a:r>
              <a:rPr lang="en-US" sz="2400" dirty="0" err="1" smtClean="0">
                <a:latin typeface="Times New Roman" panose="02020603050405020304" pitchFamily="18" charset="0"/>
                <a:cs typeface="Times New Roman" panose="02020603050405020304" pitchFamily="18" charset="0"/>
              </a:rPr>
              <a:t>Mov</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rounn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hrd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kuchli</a:t>
            </a:r>
            <a:r>
              <a:rPr lang="en-US" sz="2400" dirty="0">
                <a:latin typeface="Times New Roman" panose="02020603050405020304" pitchFamily="18" charset="0"/>
                <a:cs typeface="Times New Roman" panose="02020603050405020304" pitchFamily="18" charset="0"/>
              </a:rPr>
              <a:t> m</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rk</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zl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d</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t b</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rpo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qilishg</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q</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y 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j</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k</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t </a:t>
            </a:r>
            <a:r>
              <a:rPr lang="en-US" sz="2400" dirty="0" err="1">
                <a:latin typeface="Times New Roman" panose="02020603050405020304" pitchFamily="18" charset="0"/>
                <a:cs typeface="Times New Roman" panose="02020603050405020304" pitchFamily="18" charset="0"/>
              </a:rPr>
              <a:t>qilg</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bo’ls</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 </a:t>
            </a:r>
            <a:r>
              <a:rPr lang="en-US" sz="2400" dirty="0" err="1">
                <a:latin typeface="Times New Roman" panose="02020603050405020304" pitchFamily="18" charset="0"/>
                <a:cs typeface="Times New Roman" panose="02020603050405020304" pitchFamily="18" charset="0"/>
              </a:rPr>
              <a:t>uning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o’limid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so’ng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o’z</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kur</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vj</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ketib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oqib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td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hududd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uch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xonlik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Buxoro</a:t>
            </a:r>
            <a:r>
              <a:rPr lang="en-US" sz="2400" dirty="0">
                <a:latin typeface="Times New Roman" panose="02020603050405020304" pitchFamily="18" charset="0"/>
                <a:cs typeface="Times New Roman" panose="02020603050405020304" pitchFamily="18" charset="0"/>
              </a:rPr>
              <a:t> 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Xiv</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XVIII </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oxirig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kelib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ru-RU" sz="2400" dirty="0" smtClean="0">
                <a:latin typeface="Times New Roman" panose="02020603050405020304" pitchFamily="18" charset="0"/>
                <a:cs typeface="Times New Roman" panose="02020603050405020304" pitchFamily="18" charset="0"/>
              </a:rPr>
              <a:t>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Qo’qon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xonligi</a:t>
            </a:r>
            <a:r>
              <a:rPr lang="en-US" sz="2400" dirty="0">
                <a:latin typeface="Times New Roman" panose="02020603050405020304" pitchFamily="18" charset="0"/>
                <a:cs typeface="Times New Roman" panose="02020603050405020304" pitchFamily="18" charset="0"/>
              </a:rPr>
              <a:t> t</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shkil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topdi</a:t>
            </a:r>
            <a:r>
              <a:rPr lang="en-US" sz="2400" dirty="0">
                <a:latin typeface="Times New Roman" panose="02020603050405020304" pitchFamily="18" charset="0"/>
                <a:cs typeface="Times New Roman" panose="02020603050405020304" pitchFamily="18" charset="0"/>
              </a:rPr>
              <a:t>.</a:t>
            </a:r>
          </a:p>
          <a:p>
            <a:pPr algn="just"/>
            <a:r>
              <a:rPr lang="en-US" sz="2400" dirty="0" err="1">
                <a:latin typeface="Times New Roman" panose="02020603050405020304" pitchFamily="18" charset="0"/>
                <a:cs typeface="Times New Roman" panose="02020603050405020304" pitchFamily="18" charset="0"/>
              </a:rPr>
              <a:t>Xonlikl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d</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vrid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boshq</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vl</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bil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h</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tomonl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m</a:t>
            </a:r>
            <a:r>
              <a:rPr lang="ru-RU" sz="2400" dirty="0">
                <a:latin typeface="Times New Roman" panose="02020603050405020304" pitchFamily="18" charset="0"/>
                <a:cs typeface="Times New Roman" panose="02020603050405020304" pitchFamily="18" charset="0"/>
              </a:rPr>
              <a:t>а </a:t>
            </a:r>
            <a:r>
              <a:rPr lang="ru-RU" sz="2400" dirty="0" err="1">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loq</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o’rn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tilishig</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erishildi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Juml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d</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Hindistond</a:t>
            </a:r>
            <a:r>
              <a:rPr lang="ru-RU" sz="2400" dirty="0">
                <a:latin typeface="Times New Roman" panose="02020603050405020304" pitchFamily="18" charset="0"/>
                <a:cs typeface="Times New Roman" panose="02020603050405020304" pitchFamily="18" charset="0"/>
              </a:rPr>
              <a:t>а </a:t>
            </a:r>
            <a:r>
              <a:rPr lang="en-US" sz="2400" dirty="0" err="1">
                <a:latin typeface="Times New Roman" panose="02020603050405020304" pitchFamily="18" charset="0"/>
                <a:cs typeface="Times New Roman" panose="02020603050405020304" pitchFamily="18" charset="0"/>
              </a:rPr>
              <a:t>shoh</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kb</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SH</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rqiy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Ovrupod</a:t>
            </a:r>
            <a:r>
              <a:rPr lang="ru-RU" sz="2400" dirty="0">
                <a:latin typeface="Times New Roman" panose="02020603050405020304" pitchFamily="18" charset="0"/>
                <a:cs typeface="Times New Roman" panose="02020603050405020304" pitchFamily="18" charset="0"/>
              </a:rPr>
              <a:t>а </a:t>
            </a:r>
            <a:r>
              <a:rPr lang="en-US" sz="2400" dirty="0">
                <a:latin typeface="Times New Roman" panose="02020603050405020304" pitchFamily="18" charset="0"/>
                <a:cs typeface="Times New Roman" panose="02020603050405020304" pitchFamily="18" charset="0"/>
              </a:rPr>
              <a:t>Iv</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Grozniy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n x</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lq</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ro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munos</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b</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tl</a:t>
            </a:r>
            <a:r>
              <a:rPr lang="ru-RU" sz="2400" dirty="0">
                <a:latin typeface="Times New Roman" panose="02020603050405020304" pitchFamily="18" charset="0"/>
                <a:cs typeface="Times New Roman" panose="02020603050405020304" pitchFamily="18" charset="0"/>
              </a:rPr>
              <a:t>а</a:t>
            </a:r>
            <a:r>
              <a:rPr lang="en-US" sz="2400" dirty="0">
                <a:latin typeface="Times New Roman" panose="02020603050405020304" pitchFamily="18" charset="0"/>
                <a:cs typeface="Times New Roman" panose="02020603050405020304" pitchFamily="18" charset="0"/>
              </a:rPr>
              <a:t>r </a:t>
            </a:r>
            <a:r>
              <a:rPr lang="en-US" sz="2400" dirty="0" err="1">
                <a:latin typeface="Times New Roman" panose="02020603050405020304" pitchFamily="18" charset="0"/>
                <a:cs typeface="Times New Roman" panose="02020603050405020304" pitchFamily="18" charset="0"/>
              </a:rPr>
              <a:t>o’rn</a:t>
            </a:r>
            <a:r>
              <a:rPr lang="ru-RU" sz="2400" dirty="0">
                <a:latin typeface="Times New Roman" panose="02020603050405020304" pitchFamily="18" charset="0"/>
                <a:cs typeface="Times New Roman" panose="02020603050405020304" pitchFamily="18" charset="0"/>
              </a:rPr>
              <a:t>а</a:t>
            </a:r>
            <a:r>
              <a:rPr lang="en-US" sz="2400" dirty="0" err="1">
                <a:latin typeface="Times New Roman" panose="02020603050405020304" pitchFamily="18" charset="0"/>
                <a:cs typeface="Times New Roman" panose="02020603050405020304" pitchFamily="18" charset="0"/>
              </a:rPr>
              <a:t>tildi</a:t>
            </a:r>
            <a:r>
              <a:rPr lang="en-US" sz="2400"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631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3620" y="-834119"/>
            <a:ext cx="9630137" cy="809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z-Cyrl-UZ" altLang="ru-RU" sz="2000" b="0" i="0" u="none" strike="noStrike" cap="none" normalizeH="0" baseline="0" dirty="0" smtClean="0">
                <a:ln>
                  <a:noFill/>
                </a:ln>
                <a:solidFill>
                  <a:schemeClr val="tx1"/>
                </a:solidFill>
                <a:effectLst/>
                <a:latin typeface="Times New Roman" pitchFamily="18" charset="0"/>
                <a:cs typeface="Times New Roman" pitchFamily="18" charset="0"/>
              </a:rPr>
              <a:t>Tаniqli mа’rifаtpаrvаr аdib Аbdullа Аvloniy pedаgogik fikr tаrаqqiyotigа sаlmoqli hissа qo’shgаn, o’z аsаrlаridа o’zbek xаlqining eng yаxshi аn’аnаlаrini, tа’lim-tаrbiyаgа oid muhim hаyotiy mаsаlаni аks ettirgаn pedаgog, olimdir.</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000" b="0" i="0" u="none" strike="noStrike" cap="none" normalizeH="0" baseline="0" dirty="0" smtClean="0">
                <a:ln>
                  <a:noFill/>
                </a:ln>
                <a:solidFill>
                  <a:schemeClr val="tx1"/>
                </a:solidFill>
                <a:effectLst/>
                <a:latin typeface="Times New Roman" pitchFamily="18" charset="0"/>
                <a:cs typeface="Times New Roman" pitchFamily="18" charset="0"/>
              </a:rPr>
              <a:t>Аbdullа Аvloniy 1878 yil 12 iyuldа Toshkent shаhrining Mergаnchа mаhаllаsidа, mаydа hunаrmаnd-to’quvchi oilаsidа dunyogа keldi.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000" b="0" i="0" u="none" strike="noStrike" cap="none" normalizeH="0" baseline="0" dirty="0" smtClean="0">
                <a:ln>
                  <a:noFill/>
                </a:ln>
                <a:solidFill>
                  <a:schemeClr val="tx1"/>
                </a:solidFill>
                <a:effectLst/>
                <a:latin typeface="Times New Roman" pitchFamily="18" charset="0"/>
                <a:cs typeface="Times New Roman" pitchFamily="18" charset="0"/>
              </a:rPr>
              <a:t>XX аsr boshlаridа O’zbekistonning ijtimoiy-siyosiy hаyotidа pedаgogik fikrlаrning rivojidа Аbdullа Аvloniy аlohidа o’rin egаllаdi. Butun fаoliyаti dаvridа u o’z xаlqigа xizmаt qilаdigаn komil insonni etishtirish, uning mа’nаviyаtini shаkllаntirishgа аlohidа e’tibor berdi.</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z-Cyrl-UZ" altLang="ru-RU" sz="2000" b="0" i="0" u="none" strike="noStrike" cap="none" normalizeH="0" baseline="0" dirty="0" smtClean="0">
                <a:ln>
                  <a:noFill/>
                </a:ln>
                <a:solidFill>
                  <a:schemeClr val="tx1"/>
                </a:solidFill>
                <a:effectLst/>
                <a:latin typeface="Times New Roman" pitchFamily="18" charset="0"/>
                <a:cs typeface="Times New Roman" pitchFamily="18" charset="0"/>
              </a:rPr>
              <a:t>Аbdullа Аvloniy 1907 yildа Toshkentning Mirobod mаhаllаsidа, keyinchаlik Degrez mаhаllаsidа yаngi usuldаgi mаktаblаr ochdi. Mаktаblаrdаgi o’quv аsbob-jihozlаrini o’zgаrtirdi, o’z qo’li bilаn pаrtа vа doskаlаr yаsаdi. Mаktаbgа qаbul qilingаn bolаlаrning аsosiy qismi kаmbаg’аl kishilаrning bolаlаri bo’lgаnligi uchun ulаrni kiyim-kechаk, oziq-ovqаt, dаftаr-qаlаm bilаn tа’minlаsh mаqsаdidа, do’stlаrining ko’mаgidа «Jаmiyаti xаyriyа» tаshkil etаdi vа bu jаmiyаtgа o’zi rаislik qilаdi. «Nаshriyot» shirkаti tuzib, Xаdrаdа «Mаktаb kutubxonаsi» nomli kitob do’konini ochdi. Аvloniyning mаktаbi o’z oldigа qo’ygаn mаqsаd vа vаzifаlаrigа ko’rа mаshg’ulotlаrni sinf-dаrs tizimi аsosidа o’z onа tilidа olib borilishi bilаn eski usul mаktаblаridаn fаrq qilаdi. U o’z mаktаbidа bolаlаrgа geogrаfiyа, tаrix, аdаbiyot, til, hisob, hаndаsа, hikmаt kаbi fаnlаrdаn muаyyаn mа’lumotlаr berаdi. </a:t>
            </a:r>
            <a:endParaRPr kumimoji="0" lang="en-US" alt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indent="450215" algn="just">
              <a:spcAft>
                <a:spcPts val="0"/>
              </a:spcAft>
            </a:pPr>
            <a:r>
              <a:rPr lang="en-US" sz="2000" dirty="0" err="1">
                <a:latin typeface="Times New Roman" panose="02020603050405020304" pitchFamily="18" charset="0"/>
                <a:cs typeface="Times New Roman" panose="02020603050405020304" pitchFamily="18" charset="0"/>
              </a:rPr>
              <a:t>O’zbek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gogik</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rixid</a:t>
            </a:r>
            <a:r>
              <a:rPr lang="uz-Cyrl-UZ" sz="2000" dirty="0">
                <a:latin typeface="Times New Roman" panose="02020603050405020304" pitchFamily="18" charset="0"/>
                <a:cs typeface="Times New Roman" panose="02020603050405020304" pitchFamily="18" charset="0"/>
              </a:rPr>
              <a:t>а А</a:t>
            </a:r>
            <a:r>
              <a:rPr lang="en-US" sz="2000" dirty="0" err="1">
                <a:latin typeface="Times New Roman" panose="02020603050405020304" pitchFamily="18" charset="0"/>
                <a:cs typeface="Times New Roman" panose="02020603050405020304" pitchFamily="18" charset="0"/>
              </a:rPr>
              <a:t>bdull</a:t>
            </a:r>
            <a:r>
              <a:rPr lang="uz-Cyrl-UZ" sz="2000" dirty="0">
                <a:latin typeface="Times New Roman" panose="02020603050405020304" pitchFamily="18" charset="0"/>
                <a:cs typeface="Times New Roman" panose="02020603050405020304" pitchFamily="18" charset="0"/>
              </a:rPr>
              <a:t>а А</a:t>
            </a:r>
            <a:r>
              <a:rPr lang="en-US" sz="2000" dirty="0" err="1">
                <a:latin typeface="Times New Roman" panose="02020603050405020304" pitchFamily="18" charset="0"/>
                <a:cs typeface="Times New Roman" panose="02020603050405020304" pitchFamily="18" charset="0"/>
              </a:rPr>
              <a:t>vloniy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birinchi</a:t>
            </a:r>
            <a:r>
              <a:rPr lang="en-US" sz="2000" dirty="0">
                <a:latin typeface="Times New Roman" panose="02020603050405020304" pitchFamily="18" charset="0"/>
                <a:cs typeface="Times New Roman" panose="02020603050405020304" pitchFamily="18" charset="0"/>
              </a:rPr>
              <a:t> m</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rt</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ped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gogik</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g</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Ped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gogiy</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sining</a:t>
            </a:r>
            <a:r>
              <a:rPr lang="en-US" sz="2000" dirty="0">
                <a:latin typeface="Times New Roman" panose="02020603050405020304" pitchFamily="18" charset="0"/>
                <a:cs typeface="Times New Roman" panose="02020603050405020304" pitchFamily="18" charset="0"/>
              </a:rPr>
              <a:t> f</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nidir</a:t>
            </a:r>
            <a:r>
              <a:rPr lang="en-US" sz="2000" dirty="0">
                <a:latin typeface="Times New Roman" panose="02020603050405020304" pitchFamily="18" charset="0"/>
                <a:cs typeface="Times New Roman" panose="02020603050405020304" pitchFamily="18" charset="0"/>
              </a:rPr>
              <a:t>», deb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rif</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berdi</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biiy</a:t>
            </a:r>
            <a:r>
              <a:rPr lang="en-US" sz="2000" dirty="0">
                <a:latin typeface="Times New Roman" panose="02020603050405020304" pitchFamily="18" charset="0"/>
                <a:cs typeface="Times New Roman" panose="02020603050405020304" pitchFamily="18" charset="0"/>
              </a:rPr>
              <a:t> bund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y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rif</a:t>
            </a:r>
            <a:r>
              <a:rPr lang="en-US"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vloniyning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gogik</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f</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nini</a:t>
            </a:r>
            <a:r>
              <a:rPr lang="en-US" sz="2000" dirty="0">
                <a:latin typeface="Times New Roman" panose="02020603050405020304" pitchFamily="18" charset="0"/>
                <a:cs typeface="Times New Roman" panose="02020603050405020304" pitchFamily="18" charset="0"/>
              </a:rPr>
              <a:t> 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xshi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bilg</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nligid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lol</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t </a:t>
            </a:r>
            <a:r>
              <a:rPr lang="en-US" sz="2000" dirty="0" err="1">
                <a:latin typeface="Times New Roman" panose="02020603050405020304" pitchFamily="18" charset="0"/>
                <a:cs typeface="Times New Roman" panose="02020603050405020304" pitchFamily="18" charset="0"/>
              </a:rPr>
              <a:t>ber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a:t>
            </a:r>
          </a:p>
          <a:p>
            <a:pPr indent="450215" algn="just">
              <a:spcAft>
                <a:spcPts val="0"/>
              </a:spcAft>
            </a:pP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bdull</a:t>
            </a:r>
            <a:r>
              <a:rPr lang="uz-Cyrl-UZ" sz="2000" dirty="0">
                <a:latin typeface="Times New Roman" panose="02020603050405020304" pitchFamily="18" charset="0"/>
                <a:cs typeface="Times New Roman" panose="02020603050405020304" pitchFamily="18" charset="0"/>
              </a:rPr>
              <a:t>а А</a:t>
            </a:r>
            <a:r>
              <a:rPr lang="en-US" sz="2000" dirty="0" err="1">
                <a:latin typeface="Times New Roman" panose="02020603050405020304" pitchFamily="18" charset="0"/>
                <a:cs typeface="Times New Roman" panose="02020603050405020304" pitchFamily="18" charset="0"/>
              </a:rPr>
              <a:t>vloniy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nisbiy</a:t>
            </a:r>
            <a:r>
              <a:rPr lang="en-US" sz="2000" dirty="0">
                <a:latin typeface="Times New Roman" panose="02020603050405020304" pitchFamily="18" charset="0"/>
                <a:cs typeface="Times New Roman" panose="02020603050405020304" pitchFamily="18" charset="0"/>
              </a:rPr>
              <a:t> r</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vishd</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quyid</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gi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to’rt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bo’limg</a:t>
            </a:r>
            <a:r>
              <a:rPr lang="uz-Cyrl-UZ" sz="2000" dirty="0">
                <a:latin typeface="Times New Roman" panose="02020603050405020304" pitchFamily="18" charset="0"/>
                <a:cs typeface="Times New Roman" panose="02020603050405020304" pitchFamily="18" charset="0"/>
              </a:rPr>
              <a:t>а а</a:t>
            </a:r>
            <a:r>
              <a:rPr lang="en-US" sz="2000" dirty="0" err="1">
                <a:latin typeface="Times New Roman" panose="02020603050405020304" pitchFamily="18" charset="0"/>
                <a:cs typeface="Times New Roman" panose="02020603050405020304" pitchFamily="18" charset="0"/>
              </a:rPr>
              <a:t>jr</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t</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 1.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ning</a:t>
            </a:r>
            <a:r>
              <a:rPr lang="en-US" sz="2000" dirty="0">
                <a:latin typeface="Times New Roman" panose="02020603050405020304" pitchFamily="18" charset="0"/>
                <a:cs typeface="Times New Roman" panose="02020603050405020304" pitchFamily="18" charset="0"/>
              </a:rPr>
              <a:t> z</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moni</a:t>
            </a:r>
            <a:r>
              <a:rPr lang="en-US" sz="2000" dirty="0">
                <a:latin typeface="Times New Roman" panose="02020603050405020304" pitchFamily="18" charset="0"/>
                <a:cs typeface="Times New Roman" panose="02020603050405020304" pitchFamily="18" charset="0"/>
              </a:rPr>
              <a:t>». 2. «B</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n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Fikr</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4. «</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xloq</a:t>
            </a:r>
            <a:r>
              <a:rPr lang="en-US" sz="2000" dirty="0">
                <a:latin typeface="Times New Roman" panose="02020603050405020304" pitchFamily="18" charset="0"/>
                <a:cs typeface="Times New Roman" panose="02020603050405020304" pitchFamily="18" charset="0"/>
              </a:rPr>
              <a:t> t</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rbiy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si</a:t>
            </a:r>
            <a:r>
              <a:rPr lang="en-US" sz="2000" dirty="0">
                <a:latin typeface="Times New Roman" panose="02020603050405020304" pitchFamily="18" charset="0"/>
                <a:cs typeface="Times New Roman" panose="02020603050405020304" pitchFamily="18" charset="0"/>
              </a:rPr>
              <a:t>» h</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qid</a:t>
            </a:r>
            <a:r>
              <a:rPr lang="uz-Cyrl-UZ" sz="2000" dirty="0">
                <a:latin typeface="Times New Roman" panose="02020603050405020304" pitchFamily="18" charset="0"/>
                <a:cs typeface="Times New Roman" panose="02020603050405020304" pitchFamily="18" charset="0"/>
              </a:rPr>
              <a:t>а </a:t>
            </a:r>
            <a:r>
              <a:rPr lang="en-US" sz="2000" dirty="0">
                <a:latin typeface="Times New Roman" panose="02020603050405020304" pitchFamily="18" charset="0"/>
                <a:cs typeface="Times New Roman" panose="02020603050405020304" pitchFamily="18" charset="0"/>
              </a:rPr>
              <a:t>h</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md</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uning</a:t>
            </a:r>
            <a:r>
              <a:rPr lang="en-US" sz="2000" dirty="0">
                <a:latin typeface="Times New Roman" panose="02020603050405020304" pitchFamily="18" charset="0"/>
                <a:cs typeface="Times New Roman" panose="02020603050405020304" pitchFamily="18" charset="0"/>
              </a:rPr>
              <a:t> </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h</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miy</a:t>
            </a:r>
            <a:r>
              <a:rPr lang="uz-Cyrl-UZ" sz="2000" dirty="0">
                <a:latin typeface="Times New Roman" panose="02020603050405020304" pitchFamily="18" charset="0"/>
                <a:cs typeface="Times New Roman" panose="02020603050405020304" pitchFamily="18" charset="0"/>
              </a:rPr>
              <a:t>а</a:t>
            </a:r>
            <a:r>
              <a:rPr lang="en-US" sz="2000" dirty="0" err="1">
                <a:latin typeface="Times New Roman" panose="02020603050405020304" pitchFamily="18" charset="0"/>
                <a:cs typeface="Times New Roman" panose="02020603050405020304" pitchFamily="18" charset="0"/>
              </a:rPr>
              <a:t>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to’g’risid</a:t>
            </a:r>
            <a:r>
              <a:rPr lang="uz-Cyrl-UZ" sz="2000" dirty="0">
                <a:latin typeface="Times New Roman" panose="02020603050405020304" pitchFamily="18" charset="0"/>
                <a:cs typeface="Times New Roman" panose="02020603050405020304" pitchFamily="18" charset="0"/>
              </a:rPr>
              <a:t>а </a:t>
            </a:r>
            <a:r>
              <a:rPr lang="en-US" sz="2000" dirty="0" err="1">
                <a:latin typeface="Times New Roman" panose="02020603050405020304" pitchFamily="18" charset="0"/>
                <a:cs typeface="Times New Roman" panose="02020603050405020304" pitchFamily="18" charset="0"/>
              </a:rPr>
              <a:t>fikr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yurit</a:t>
            </a:r>
            <a:r>
              <a:rPr lang="uz-Cyrl-UZ" sz="2000" dirty="0">
                <a:latin typeface="Times New Roman" panose="02020603050405020304" pitchFamily="18" charset="0"/>
                <a:cs typeface="Times New Roman" panose="02020603050405020304" pitchFamily="18" charset="0"/>
              </a:rPr>
              <a:t>а</a:t>
            </a:r>
            <a:r>
              <a:rPr lang="en-US" sz="2000" dirty="0">
                <a:latin typeface="Times New Roman" panose="02020603050405020304" pitchFamily="18" charset="0"/>
                <a:cs typeface="Times New Roman" panose="02020603050405020304" pitchFamily="18" charset="0"/>
              </a:rPr>
              <a:t>di</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z-Cyrl-UZ"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810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28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3973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1148861" y="797169"/>
            <a:ext cx="7760677" cy="5324535"/>
          </a:xfrm>
          <a:prstGeom prst="rect">
            <a:avLst/>
          </a:prstGeom>
          <a:noFill/>
        </p:spPr>
        <p:txBody>
          <a:bodyPr wrap="square" rtlCol="0">
            <a:spAutoFit/>
          </a:bodyPr>
          <a:lstStyle/>
          <a:p>
            <a:r>
              <a:rPr lang="en-US" sz="2000" b="1" dirty="0" err="1"/>
              <a:t>Adabiyotlar</a:t>
            </a:r>
            <a:r>
              <a:rPr lang="en-US" sz="2000" b="1" dirty="0"/>
              <a:t>:</a:t>
            </a:r>
            <a:endParaRPr lang="ru-RU" sz="2000" b="1" dirty="0"/>
          </a:p>
          <a:p>
            <a:r>
              <a:rPr lang="en-US" sz="2000" b="1" dirty="0"/>
              <a:t> </a:t>
            </a:r>
            <a:endParaRPr lang="ru-RU" sz="2000" b="1" dirty="0"/>
          </a:p>
          <a:p>
            <a:pPr lvl="0"/>
            <a:r>
              <a:rPr lang="en-US" sz="2000" b="1" dirty="0" err="1"/>
              <a:t>Hoshimov</a:t>
            </a:r>
            <a:r>
              <a:rPr lang="en-US" sz="2000" b="1" dirty="0"/>
              <a:t> K., </a:t>
            </a:r>
            <a:r>
              <a:rPr lang="en-US" sz="2000" b="1" dirty="0" err="1"/>
              <a:t>Nishonova</a:t>
            </a:r>
            <a:r>
              <a:rPr lang="en-US" sz="2000" b="1" dirty="0"/>
              <a:t> S., </a:t>
            </a:r>
            <a:r>
              <a:rPr lang="en-US" sz="2000" b="1" dirty="0" err="1"/>
              <a:t>Inomova</a:t>
            </a:r>
            <a:r>
              <a:rPr lang="en-US" sz="2000" b="1" dirty="0"/>
              <a:t> M., </a:t>
            </a:r>
            <a:r>
              <a:rPr lang="en-US" sz="2000" b="1" dirty="0" err="1"/>
              <a:t>Hasanov</a:t>
            </a:r>
            <a:r>
              <a:rPr lang="en-US" sz="2000" b="1" dirty="0"/>
              <a:t> R. </a:t>
            </a:r>
            <a:r>
              <a:rPr lang="en-US" sz="2000" b="1" dirty="0" err="1"/>
              <a:t>Pedagogika</a:t>
            </a:r>
            <a:r>
              <a:rPr lang="en-US" sz="2000" b="1" dirty="0"/>
              <a:t> </a:t>
            </a:r>
            <a:r>
              <a:rPr lang="en-US" sz="2000" b="1" dirty="0" err="1"/>
              <a:t>tarixi</a:t>
            </a:r>
            <a:r>
              <a:rPr lang="en-US" sz="2000" b="1" dirty="0"/>
              <a:t>. – T.: </a:t>
            </a:r>
            <a:r>
              <a:rPr lang="en-US" sz="2000" b="1" dirty="0" err="1"/>
              <a:t>O‘qituvchi</a:t>
            </a:r>
            <a:r>
              <a:rPr lang="en-US" sz="2000" b="1" dirty="0"/>
              <a:t>, 1996. </a:t>
            </a:r>
            <a:endParaRPr lang="ru-RU" sz="2000" b="1" dirty="0"/>
          </a:p>
          <a:p>
            <a:pPr lvl="0"/>
            <a:r>
              <a:rPr lang="en-US" sz="2000" b="1" dirty="0" err="1"/>
              <a:t>Hasanboev</a:t>
            </a:r>
            <a:r>
              <a:rPr lang="en-US" sz="2000" b="1" dirty="0"/>
              <a:t> J., </a:t>
            </a:r>
            <a:r>
              <a:rPr lang="en-US" sz="2000" b="1" dirty="0" err="1"/>
              <a:t>Hasanboeva</a:t>
            </a:r>
            <a:r>
              <a:rPr lang="en-US" sz="2000" b="1" dirty="0"/>
              <a:t> O., </a:t>
            </a:r>
            <a:r>
              <a:rPr lang="en-US" sz="2000" b="1" dirty="0" err="1"/>
              <a:t>Homidov</a:t>
            </a:r>
            <a:r>
              <a:rPr lang="en-US" sz="2000" b="1" dirty="0"/>
              <a:t> H. </a:t>
            </a:r>
            <a:r>
              <a:rPr lang="en-US" sz="2000" b="1" dirty="0" err="1"/>
              <a:t>Pedagogika</a:t>
            </a:r>
            <a:r>
              <a:rPr lang="en-US" sz="2000" b="1" dirty="0"/>
              <a:t> </a:t>
            </a:r>
            <a:r>
              <a:rPr lang="en-US" sz="2000" b="1" dirty="0" err="1"/>
              <a:t>tarixi</a:t>
            </a:r>
            <a:r>
              <a:rPr lang="en-US" sz="2000" b="1" dirty="0"/>
              <a:t>. – T.: </a:t>
            </a:r>
            <a:r>
              <a:rPr lang="en-US" sz="2000" b="1" dirty="0" err="1"/>
              <a:t>O‘qituvchi</a:t>
            </a:r>
            <a:r>
              <a:rPr lang="en-US" sz="2000" b="1" dirty="0"/>
              <a:t>, 1997. </a:t>
            </a:r>
            <a:endParaRPr lang="ru-RU" sz="2000" b="1" dirty="0"/>
          </a:p>
          <a:p>
            <a:pPr lvl="0"/>
            <a:r>
              <a:rPr lang="en-US" sz="2000" b="1" dirty="0" err="1"/>
              <a:t>Safo</a:t>
            </a:r>
            <a:r>
              <a:rPr lang="en-US" sz="2000" b="1" dirty="0"/>
              <a:t> </a:t>
            </a:r>
            <a:r>
              <a:rPr lang="en-US" sz="2000" b="1" dirty="0" err="1"/>
              <a:t>Ochil</a:t>
            </a:r>
            <a:r>
              <a:rPr lang="en-US" sz="2000" b="1" dirty="0"/>
              <a:t>., </a:t>
            </a:r>
            <a:r>
              <a:rPr lang="en-US" sz="2000" b="1" dirty="0" err="1"/>
              <a:t>Hoshimov</a:t>
            </a:r>
            <a:r>
              <a:rPr lang="en-US" sz="2000" b="1" dirty="0"/>
              <a:t> K. </a:t>
            </a:r>
            <a:r>
              <a:rPr lang="en-US" sz="2000" b="1" dirty="0" err="1"/>
              <a:t>O‘zbek</a:t>
            </a:r>
            <a:r>
              <a:rPr lang="en-US" sz="2000" b="1" dirty="0"/>
              <a:t> </a:t>
            </a:r>
            <a:r>
              <a:rPr lang="en-US" sz="2000" b="1" dirty="0" err="1"/>
              <a:t>pedagogikasi</a:t>
            </a:r>
            <a:r>
              <a:rPr lang="en-US" sz="2000" b="1" dirty="0"/>
              <a:t> </a:t>
            </a:r>
            <a:r>
              <a:rPr lang="en-US" sz="2000" b="1" dirty="0" err="1"/>
              <a:t>antologiyasi</a:t>
            </a:r>
            <a:r>
              <a:rPr lang="en-US" sz="2000" b="1" dirty="0"/>
              <a:t>. – T.: </a:t>
            </a:r>
            <a:r>
              <a:rPr lang="en-US" sz="2000" b="1" dirty="0" err="1"/>
              <a:t>O‘qituvchi</a:t>
            </a:r>
            <a:r>
              <a:rPr lang="en-US" sz="2000" b="1" dirty="0"/>
              <a:t>, 1999. </a:t>
            </a:r>
            <a:endParaRPr lang="ru-RU" sz="2000" b="1" dirty="0"/>
          </a:p>
          <a:p>
            <a:pPr lvl="0"/>
            <a:r>
              <a:rPr lang="en-US" sz="2000" b="1" dirty="0" err="1"/>
              <a:t>Hoshimov</a:t>
            </a:r>
            <a:r>
              <a:rPr lang="en-US" sz="2000" b="1" dirty="0"/>
              <a:t> K., </a:t>
            </a:r>
            <a:r>
              <a:rPr lang="en-US" sz="2000" b="1" dirty="0" err="1"/>
              <a:t>Safo</a:t>
            </a:r>
            <a:r>
              <a:rPr lang="en-US" sz="2000" b="1" dirty="0"/>
              <a:t> </a:t>
            </a:r>
            <a:r>
              <a:rPr lang="en-US" sz="2000" b="1" dirty="0" err="1"/>
              <a:t>Ochil</a:t>
            </a:r>
            <a:r>
              <a:rPr lang="en-US" sz="2000" b="1" dirty="0"/>
              <a:t>. </a:t>
            </a:r>
            <a:r>
              <a:rPr lang="en-US" sz="2000" b="1" dirty="0" err="1"/>
              <a:t>O‘zbek</a:t>
            </a:r>
            <a:r>
              <a:rPr lang="en-US" sz="2000" b="1" dirty="0"/>
              <a:t> </a:t>
            </a:r>
            <a:r>
              <a:rPr lang="en-US" sz="2000" b="1" dirty="0" err="1"/>
              <a:t>pedagogikasi</a:t>
            </a:r>
            <a:r>
              <a:rPr lang="en-US" sz="2000" b="1" dirty="0"/>
              <a:t> </a:t>
            </a:r>
            <a:r>
              <a:rPr lang="en-US" sz="2000" b="1" dirty="0" err="1"/>
              <a:t>antologiyasi</a:t>
            </a:r>
            <a:r>
              <a:rPr lang="en-US" sz="2000" b="1" dirty="0"/>
              <a:t>. – T.: </a:t>
            </a:r>
            <a:r>
              <a:rPr lang="en-US" sz="2000" b="1" dirty="0" err="1"/>
              <a:t>O‘qituvchi</a:t>
            </a:r>
            <a:r>
              <a:rPr lang="en-US" sz="2000" b="1" dirty="0"/>
              <a:t>, 2010. </a:t>
            </a:r>
            <a:endParaRPr lang="ru-RU" sz="2000" b="1" dirty="0"/>
          </a:p>
          <a:p>
            <a:pPr lvl="0"/>
            <a:r>
              <a:rPr lang="en-US" sz="2000" b="1" dirty="0" err="1"/>
              <a:t>Dolimov</a:t>
            </a:r>
            <a:r>
              <a:rPr lang="en-US" sz="2000" b="1" dirty="0"/>
              <a:t> U. </a:t>
            </a:r>
            <a:r>
              <a:rPr lang="en-US" sz="2000" b="1" dirty="0" err="1"/>
              <a:t>Milliy</a:t>
            </a:r>
            <a:r>
              <a:rPr lang="en-US" sz="2000" b="1" dirty="0"/>
              <a:t> </a:t>
            </a:r>
            <a:r>
              <a:rPr lang="en-US" sz="2000" b="1" dirty="0" err="1"/>
              <a:t>uyg‘onish</a:t>
            </a:r>
            <a:r>
              <a:rPr lang="en-US" sz="2000" b="1" dirty="0"/>
              <a:t> </a:t>
            </a:r>
            <a:r>
              <a:rPr lang="en-US" sz="2000" b="1" dirty="0" err="1"/>
              <a:t>pedagogikasi</a:t>
            </a:r>
            <a:r>
              <a:rPr lang="en-US" sz="2000" b="1" dirty="0"/>
              <a:t>. – T.: </a:t>
            </a:r>
            <a:r>
              <a:rPr lang="uz-Latn-UZ" sz="2000" b="1" dirty="0"/>
              <a:t>NOSHIR, 2012.</a:t>
            </a:r>
            <a:endParaRPr lang="ru-RU" sz="2000" b="1" dirty="0"/>
          </a:p>
          <a:p>
            <a:pPr lvl="0"/>
            <a:r>
              <a:rPr lang="en-US" sz="2000" b="1" dirty="0" err="1"/>
              <a:t>Ataeva</a:t>
            </a:r>
            <a:r>
              <a:rPr lang="en-US" sz="2000" b="1" dirty="0"/>
              <a:t> N., </a:t>
            </a:r>
            <a:r>
              <a:rPr lang="en-US" sz="2000" b="1" dirty="0" err="1"/>
              <a:t>Rasulova</a:t>
            </a:r>
            <a:r>
              <a:rPr lang="en-US" sz="2000" b="1" dirty="0"/>
              <a:t> F., </a:t>
            </a:r>
            <a:r>
              <a:rPr lang="en-US" sz="2000" b="1" dirty="0" err="1"/>
              <a:t>Hasanov</a:t>
            </a:r>
            <a:r>
              <a:rPr lang="en-US" sz="2000" b="1" dirty="0"/>
              <a:t> S. </a:t>
            </a:r>
            <a:r>
              <a:rPr lang="en-US" sz="2000" b="1" dirty="0" err="1"/>
              <a:t>Umumiy</a:t>
            </a:r>
            <a:r>
              <a:rPr lang="en-US" sz="2000" b="1" dirty="0"/>
              <a:t> </a:t>
            </a:r>
            <a:r>
              <a:rPr lang="en-US" sz="2000" b="1" dirty="0" err="1"/>
              <a:t>pedagogika</a:t>
            </a:r>
            <a:r>
              <a:rPr lang="en-US" sz="2000" b="1" dirty="0"/>
              <a:t> (</a:t>
            </a:r>
            <a:r>
              <a:rPr lang="en-US" sz="2000" b="1" dirty="0" err="1"/>
              <a:t>Pedagogika</a:t>
            </a:r>
            <a:r>
              <a:rPr lang="en-US" sz="2000" b="1" dirty="0"/>
              <a:t> </a:t>
            </a:r>
            <a:r>
              <a:rPr lang="en-US" sz="2000" b="1" dirty="0" err="1"/>
              <a:t>tarixi</a:t>
            </a:r>
            <a:r>
              <a:rPr lang="en-US" sz="2000" b="1" dirty="0"/>
              <a:t>). – T.: “</a:t>
            </a:r>
            <a:r>
              <a:rPr lang="uz-Latn-UZ" sz="2000" b="1" dirty="0"/>
              <a:t>Fan va texnoligiya”, 2011. </a:t>
            </a:r>
            <a:endParaRPr lang="ru-RU" sz="2000" b="1" dirty="0"/>
          </a:p>
          <a:p>
            <a:pPr lvl="0"/>
            <a:r>
              <a:rPr lang="uz-Latn-UZ" sz="2000" b="1" dirty="0"/>
              <a:t>M</a:t>
            </a:r>
            <a:r>
              <a:rPr lang="en-US" sz="2000" b="1" dirty="0"/>
              <a:t>unis </a:t>
            </a:r>
            <a:r>
              <a:rPr lang="en-US" sz="2000" b="1" dirty="0" err="1"/>
              <a:t>SHermuxammad</a:t>
            </a:r>
            <a:r>
              <a:rPr lang="en-US" sz="2000" b="1" dirty="0"/>
              <a:t>. </a:t>
            </a:r>
            <a:r>
              <a:rPr lang="en-US" sz="2000" b="1" dirty="0" err="1"/>
              <a:t>Savodi</a:t>
            </a:r>
            <a:r>
              <a:rPr lang="en-US" sz="2000" b="1" dirty="0"/>
              <a:t> </a:t>
            </a:r>
            <a:r>
              <a:rPr lang="en-US" sz="2000" b="1" dirty="0" err="1"/>
              <a:t>ta’lim</a:t>
            </a:r>
            <a:r>
              <a:rPr lang="en-US" sz="2000" b="1" dirty="0"/>
              <a:t>. – T.: </a:t>
            </a:r>
            <a:r>
              <a:rPr lang="en-US" sz="2000" b="1" dirty="0" err="1"/>
              <a:t>O‘qituvchi</a:t>
            </a:r>
            <a:r>
              <a:rPr lang="en-US" sz="2000" b="1" dirty="0"/>
              <a:t>, 1997.</a:t>
            </a:r>
            <a:endParaRPr lang="ru-RU" sz="2000" b="1" dirty="0"/>
          </a:p>
          <a:p>
            <a:pPr lvl="0"/>
            <a:r>
              <a:rPr lang="en-US" sz="2000" b="1" dirty="0"/>
              <a:t>Muhammad </a:t>
            </a:r>
            <a:r>
              <a:rPr lang="en-US" sz="2000" b="1" dirty="0" err="1"/>
              <a:t>Sodiq</a:t>
            </a:r>
            <a:r>
              <a:rPr lang="en-US" sz="2000" b="1" dirty="0"/>
              <a:t> </a:t>
            </a:r>
            <a:r>
              <a:rPr lang="en-US" sz="2000" b="1" dirty="0" err="1"/>
              <a:t>Qoshg‘ariy</a:t>
            </a:r>
            <a:r>
              <a:rPr lang="en-US" sz="2000" b="1" dirty="0"/>
              <a:t>. </a:t>
            </a:r>
            <a:r>
              <a:rPr lang="en-US" sz="2000" b="1" dirty="0" err="1"/>
              <a:t>YAxshi</a:t>
            </a:r>
            <a:r>
              <a:rPr lang="en-US" sz="2000" b="1" dirty="0"/>
              <a:t> </a:t>
            </a:r>
            <a:r>
              <a:rPr lang="en-US" sz="2000" b="1" dirty="0" err="1"/>
              <a:t>kishilar</a:t>
            </a:r>
            <a:r>
              <a:rPr lang="en-US" sz="2000" b="1" dirty="0"/>
              <a:t> </a:t>
            </a:r>
            <a:r>
              <a:rPr lang="en-US" sz="2000" b="1" dirty="0" err="1"/>
              <a:t>odobi</a:t>
            </a:r>
            <a:r>
              <a:rPr lang="en-US" sz="2000" b="1" dirty="0"/>
              <a:t>. – </a:t>
            </a:r>
            <a:r>
              <a:rPr lang="uz-Latn-UZ" sz="2000" b="1" dirty="0"/>
              <a:t>T.: </a:t>
            </a:r>
            <a:r>
              <a:rPr lang="en-US" sz="2000" b="1" dirty="0" err="1"/>
              <a:t>YAngi</a:t>
            </a:r>
            <a:r>
              <a:rPr lang="en-US" sz="2000" b="1" dirty="0"/>
              <a:t> </a:t>
            </a:r>
            <a:r>
              <a:rPr lang="en-US" sz="2000" b="1" dirty="0" err="1"/>
              <a:t>asr</a:t>
            </a:r>
            <a:r>
              <a:rPr lang="en-US" sz="2000" b="1" dirty="0"/>
              <a:t> </a:t>
            </a:r>
            <a:r>
              <a:rPr lang="en-US" sz="2000" b="1" dirty="0" err="1"/>
              <a:t>avlodi</a:t>
            </a:r>
            <a:r>
              <a:rPr lang="en-US" sz="2000" b="1" dirty="0"/>
              <a:t>, 2002.</a:t>
            </a:r>
            <a:endParaRPr lang="ru-RU" sz="2000" b="1" dirty="0"/>
          </a:p>
          <a:p>
            <a:endParaRPr lang="ru-RU" sz="2000" b="1" dirty="0"/>
          </a:p>
        </p:txBody>
      </p:sp>
    </p:spTree>
    <p:extLst>
      <p:ext uri="{BB962C8B-B14F-4D97-AF65-F5344CB8AC3E}">
        <p14:creationId xmlns:p14="http://schemas.microsoft.com/office/powerpoint/2010/main" val="69521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4644" y="295086"/>
            <a:ext cx="9445948" cy="6093976"/>
          </a:xfrm>
          <a:prstGeom prst="rect">
            <a:avLst/>
          </a:prstGeom>
          <a:solidFill>
            <a:srgbClr val="92D050"/>
          </a:solidFill>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Bu </a:t>
            </a:r>
            <a:r>
              <a:rPr lang="en-US" sz="3000" dirty="0">
                <a:latin typeface="Times New Roman" panose="02020603050405020304" pitchFamily="18" charset="0"/>
                <a:cs typeface="Times New Roman" panose="02020603050405020304" pitchFamily="18" charset="0"/>
              </a:rPr>
              <a:t>d</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vrd</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kt</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b v</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dr</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s</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rd</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gr</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mm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tik</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x</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nd</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s</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qiro</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t, 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fsir</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sh</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ri</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t, </a:t>
            </a:r>
            <a:r>
              <a:rPr lang="en-US" sz="3000" dirty="0" err="1">
                <a:latin typeface="Times New Roman" panose="02020603050405020304" pitchFamily="18" charset="0"/>
                <a:cs typeface="Times New Roman" panose="02020603050405020304" pitchFamily="18" charset="0"/>
              </a:rPr>
              <a:t>hikm</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t, </a:t>
            </a:r>
            <a:r>
              <a:rPr lang="en-US" sz="3000" dirty="0" err="1">
                <a:latin typeface="Times New Roman" panose="02020603050405020304" pitchFamily="18" charset="0"/>
                <a:cs typeface="Times New Roman" panose="02020603050405020304" pitchFamily="18" charset="0"/>
              </a:rPr>
              <a:t>islom</a:t>
            </a:r>
            <a:r>
              <a:rPr lang="en-US" sz="3000" dirty="0">
                <a:latin typeface="Times New Roman" panose="02020603050405020304" pitchFamily="18" charset="0"/>
                <a:cs typeface="Times New Roman" panose="02020603050405020304" pitchFamily="18" charset="0"/>
              </a:rPr>
              <a:t> 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rixi</a:t>
            </a:r>
            <a:r>
              <a:rPr lang="en-US" sz="3000" dirty="0">
                <a:latin typeface="Times New Roman" panose="02020603050405020304" pitchFamily="18" charset="0"/>
                <a:cs typeface="Times New Roman" panose="02020603050405020304" pitchFamily="18" charset="0"/>
              </a:rPr>
              <a:t> v</a:t>
            </a:r>
            <a:r>
              <a:rPr lang="ru-RU" sz="3000" dirty="0">
                <a:latin typeface="Times New Roman" panose="02020603050405020304" pitchFamily="18" charset="0"/>
                <a:cs typeface="Times New Roman" panose="02020603050405020304" pitchFamily="18" charset="0"/>
              </a:rPr>
              <a:t>а </a:t>
            </a:r>
            <a:r>
              <a:rPr lang="ru-RU" sz="3000" dirty="0" err="1">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qid</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rg</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oid</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ilmiy</a:t>
            </a:r>
            <a:r>
              <a:rPr lang="en-US" sz="3000" dirty="0">
                <a:latin typeface="Times New Roman" panose="02020603050405020304" pitchFamily="18" charset="0"/>
                <a:cs typeface="Times New Roman" panose="02020603050405020304" pitchFamily="18" charset="0"/>
              </a:rPr>
              <a:t>- n</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z</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riy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biliml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o’rg</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tilg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en-US" sz="3000" dirty="0" err="1">
                <a:latin typeface="Times New Roman" panose="02020603050405020304" pitchFamily="18" charset="0"/>
                <a:cs typeface="Times New Roman" panose="02020603050405020304" pitchFamily="18" charset="0"/>
              </a:rPr>
              <a:t>Buxoro</a:t>
            </a:r>
            <a:r>
              <a:rPr lang="en-US" sz="3000"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mirligid</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XVII-XVIII </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srl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rd</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sh</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h</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v</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qishloql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rd</a:t>
            </a:r>
            <a:r>
              <a:rPr lang="ru-RU" sz="3000" dirty="0">
                <a:latin typeface="Times New Roman" panose="02020603050405020304" pitchFamily="18" charset="0"/>
                <a:cs typeface="Times New Roman" panose="02020603050405020304" pitchFamily="18" charset="0"/>
              </a:rPr>
              <a:t>а </a:t>
            </a:r>
            <a:r>
              <a:rPr lang="en-US" sz="3000" dirty="0" err="1" smtClean="0">
                <a:latin typeface="Times New Roman" panose="02020603050405020304" pitchFamily="18" charset="0"/>
                <a:cs typeface="Times New Roman" panose="02020603050405020304" pitchFamily="18" charset="0"/>
              </a:rPr>
              <a:t>ko‘pl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b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kt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bl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f</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oliy</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t </a:t>
            </a:r>
            <a:r>
              <a:rPr lang="en-US" sz="3000" dirty="0" err="1" smtClean="0">
                <a:latin typeface="Times New Roman" panose="02020603050405020304" pitchFamily="18" charset="0"/>
                <a:cs typeface="Times New Roman" panose="02020603050405020304" pitchFamily="18" charset="0"/>
              </a:rPr>
              <a:t>ko‘rs</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tg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endParaRPr lang="en-US" sz="3000" dirty="0" smtClean="0">
              <a:latin typeface="Times New Roman" panose="02020603050405020304" pitchFamily="18" charset="0"/>
              <a:cs typeface="Times New Roman" panose="02020603050405020304" pitchFamily="18" charset="0"/>
            </a:endParaRPr>
          </a:p>
          <a:p>
            <a:pPr algn="just"/>
            <a:r>
              <a:rPr lang="en-US" sz="3000" dirty="0" err="1" smtClean="0">
                <a:latin typeface="Times New Roman" panose="02020603050405020304" pitchFamily="18" charset="0"/>
                <a:cs typeface="Times New Roman" panose="02020603050405020304" pitchFamily="18" charset="0"/>
              </a:rPr>
              <a:t>O’g’il</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v</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qiz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bol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lohid</a:t>
            </a:r>
            <a:r>
              <a:rPr lang="ru-RU" sz="3000" dirty="0">
                <a:latin typeface="Times New Roman" panose="02020603050405020304" pitchFamily="18" charset="0"/>
                <a:cs typeface="Times New Roman" panose="02020603050405020304" pitchFamily="18" charset="0"/>
              </a:rPr>
              <a:t>а-а</a:t>
            </a:r>
            <a:r>
              <a:rPr lang="en-US" sz="3000" dirty="0" err="1">
                <a:latin typeface="Times New Roman" panose="02020603050405020304" pitchFamily="18" charset="0"/>
                <a:cs typeface="Times New Roman" panose="02020603050405020304" pitchFamily="18" charset="0"/>
              </a:rPr>
              <a:t>lohid</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kt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bl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rd</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o’qitilg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en-US" sz="3000" dirty="0" err="1">
                <a:latin typeface="Times New Roman" panose="02020603050405020304" pitchFamily="18" charset="0"/>
                <a:cs typeface="Times New Roman" panose="02020603050405020304" pitchFamily="18" charset="0"/>
              </a:rPr>
              <a:t>O’g’il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bol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kt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bl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ri</a:t>
            </a:r>
            <a:r>
              <a:rPr lang="en-US" sz="3000" dirty="0">
                <a:latin typeface="Times New Roman" panose="02020603050405020304" pitchFamily="18" charset="0"/>
                <a:cs typeface="Times New Roman" panose="02020603050405020304" pitchFamily="18" charset="0"/>
              </a:rPr>
              <a:t>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sjidl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dr</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s</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qoshid</a:t>
            </a:r>
            <a:r>
              <a:rPr lang="ru-RU" sz="3000" dirty="0">
                <a:latin typeface="Times New Roman" panose="02020603050405020304" pitchFamily="18" charset="0"/>
                <a:cs typeface="Times New Roman" panose="02020603050405020304" pitchFamily="18" charset="0"/>
              </a:rPr>
              <a:t>а </a:t>
            </a:r>
            <a:r>
              <a:rPr lang="en-US" sz="3000" dirty="0" err="1">
                <a:latin typeface="Times New Roman" panose="02020603050405020304" pitchFamily="18" charset="0"/>
                <a:cs typeface="Times New Roman" panose="02020603050405020304" pitchFamily="18" charset="0"/>
              </a:rPr>
              <a:t>yoki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hususiy</a:t>
            </a:r>
            <a:r>
              <a:rPr lang="en-US" sz="3000" dirty="0">
                <a:latin typeface="Times New Roman" panose="02020603050405020304" pitchFamily="18" charset="0"/>
                <a:cs typeface="Times New Roman" panose="02020603050405020304" pitchFamily="18" charset="0"/>
              </a:rPr>
              <a:t>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kt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bl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rdorl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xon</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donl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rid</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shkil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etilg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en-US" sz="3000" dirty="0" err="1">
                <a:latin typeface="Times New Roman" panose="02020603050405020304" pitchFamily="18" charset="0"/>
                <a:cs typeface="Times New Roman" panose="02020603050405020304" pitchFamily="18" charset="0"/>
              </a:rPr>
              <a:t>bo’lib</a:t>
            </a:r>
            <a:r>
              <a:rPr lang="en-US" sz="3000" dirty="0">
                <a:latin typeface="Times New Roman" panose="02020603050405020304" pitchFamily="18" charset="0"/>
                <a:cs typeface="Times New Roman" panose="02020603050405020304" pitchFamily="18" charset="0"/>
              </a:rPr>
              <a:t>,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sjid</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imomi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yoki</a:t>
            </a:r>
            <a:r>
              <a:rPr lang="en-US" sz="3000" dirty="0">
                <a:latin typeface="Times New Roman" panose="02020603050405020304" pitchFamily="18" charset="0"/>
                <a:cs typeface="Times New Roman" panose="02020603050405020304" pitchFamily="18" charset="0"/>
              </a:rPr>
              <a:t>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dr</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s</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ni</a:t>
            </a:r>
            <a:r>
              <a:rPr lang="en-US" sz="3000" dirty="0">
                <a:latin typeface="Times New Roman" panose="02020603050405020304" pitchFamily="18" charset="0"/>
                <a:cs typeface="Times New Roman" panose="02020603050405020304" pitchFamily="18" charset="0"/>
              </a:rPr>
              <a:t> tug</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tg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en-US" sz="3000" dirty="0" err="1">
                <a:latin typeface="Times New Roman" panose="02020603050405020304" pitchFamily="18" charset="0"/>
                <a:cs typeface="Times New Roman" panose="02020603050405020304" pitchFamily="18" charset="0"/>
              </a:rPr>
              <a:t>ziyoli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kishil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o’qtuvchilik</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qilg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en-US" sz="3000" dirty="0" err="1">
                <a:latin typeface="Times New Roman" panose="02020603050405020304" pitchFamily="18" charset="0"/>
                <a:cs typeface="Times New Roman" panose="02020603050405020304" pitchFamily="18" charset="0"/>
              </a:rPr>
              <a:t>Qiz</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bol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m</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kt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bl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ri</a:t>
            </a:r>
            <a:r>
              <a:rPr lang="en-US" sz="3000" dirty="0">
                <a:latin typeface="Times New Roman" panose="02020603050405020304" pitchFamily="18" charset="0"/>
                <a:cs typeface="Times New Roman" panose="02020603050405020304" pitchFamily="18" charset="0"/>
              </a:rPr>
              <a:t> b</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d</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vl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t </a:t>
            </a:r>
            <a:r>
              <a:rPr lang="en-US" sz="3000" dirty="0" err="1">
                <a:latin typeface="Times New Roman" panose="02020603050405020304" pitchFamily="18" charset="0"/>
                <a:cs typeface="Times New Roman" panose="02020603050405020304" pitchFamily="18" charset="0"/>
              </a:rPr>
              <a:t>kishil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yoki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o’qituvchi</a:t>
            </a:r>
            <a:r>
              <a:rPr lang="en-US" sz="3000" dirty="0">
                <a:latin typeface="Times New Roman" panose="02020603050405020304" pitchFamily="18" charset="0"/>
                <a:cs typeface="Times New Roman" panose="02020603050405020304" pitchFamily="18" charset="0"/>
              </a:rPr>
              <a:t> </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yo’ll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uyl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rid</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shkil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etilg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en-US" sz="3000" dirty="0" err="1">
                <a:latin typeface="Times New Roman" panose="02020603050405020304" pitchFamily="18" charset="0"/>
                <a:cs typeface="Times New Roman" panose="02020603050405020304" pitchFamily="18" charset="0"/>
              </a:rPr>
              <a:t>qizl</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rni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otinoyi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otinbibi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bibiotin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bibix</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lif</a:t>
            </a:r>
            <a:r>
              <a:rPr lang="ru-RU" sz="3000" dirty="0">
                <a:latin typeface="Times New Roman" panose="02020603050405020304" pitchFamily="18" charset="0"/>
                <a:cs typeface="Times New Roman" panose="02020603050405020304" pitchFamily="18" charset="0"/>
              </a:rPr>
              <a:t>а </a:t>
            </a:r>
            <a:r>
              <a:rPr lang="en-US" sz="3000" dirty="0">
                <a:latin typeface="Times New Roman" panose="02020603050405020304" pitchFamily="18" charset="0"/>
                <a:cs typeface="Times New Roman" panose="02020603050405020304" pitchFamily="18" charset="0"/>
              </a:rPr>
              <a:t>deb </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t</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lg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 </a:t>
            </a:r>
            <a:r>
              <a:rPr lang="ru-RU" sz="3000" dirty="0">
                <a:latin typeface="Times New Roman" panose="02020603050405020304" pitchFamily="18" charset="0"/>
                <a:cs typeface="Times New Roman" panose="02020603050405020304" pitchFamily="18" charset="0"/>
              </a:rPr>
              <a:t>а</a:t>
            </a:r>
            <a:r>
              <a:rPr lang="en-US" sz="3000" dirty="0" err="1">
                <a:latin typeface="Times New Roman" panose="02020603050405020304" pitchFamily="18" charset="0"/>
                <a:cs typeface="Times New Roman" panose="02020603050405020304" pitchFamily="18" charset="0"/>
              </a:rPr>
              <a:t>yol</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o’qituvchil</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r </a:t>
            </a:r>
            <a:r>
              <a:rPr lang="en-US" sz="3000" dirty="0" err="1">
                <a:latin typeface="Times New Roman" panose="02020603050405020304" pitchFamily="18" charset="0"/>
                <a:cs typeface="Times New Roman" panose="02020603050405020304" pitchFamily="18" charset="0"/>
              </a:rPr>
              <a:t>o’qitishg</a:t>
            </a:r>
            <a:r>
              <a:rPr lang="ru-RU" sz="3000" dirty="0">
                <a:latin typeface="Times New Roman" panose="02020603050405020304" pitchFamily="18" charset="0"/>
                <a:cs typeface="Times New Roman" panose="02020603050405020304" pitchFamily="18" charset="0"/>
              </a:rPr>
              <a:t>а</a:t>
            </a:r>
            <a:r>
              <a:rPr lang="en-US" sz="3000" dirty="0">
                <a:latin typeface="Times New Roman" panose="02020603050405020304" pitchFamily="18" charset="0"/>
                <a:cs typeface="Times New Roman" panose="02020603050405020304" pitchFamily="18" charset="0"/>
              </a:rPr>
              <a:t>n.</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77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Прямоугольник с двумя усеченными противолежащими углами 2"/>
          <p:cNvSpPr/>
          <p:nvPr/>
        </p:nvSpPr>
        <p:spPr>
          <a:xfrm>
            <a:off x="567159" y="254642"/>
            <a:ext cx="8808335" cy="4687748"/>
          </a:xfrm>
          <a:prstGeom prst="snip2Diag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O’quvchil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rg</a:t>
            </a:r>
            <a:r>
              <a:rPr lang="ru-RU" sz="2800" dirty="0">
                <a:solidFill>
                  <a:schemeClr val="tx1"/>
                </a:solidFill>
                <a:latin typeface="Times New Roman" panose="02020603050405020304" pitchFamily="18" charset="0"/>
                <a:cs typeface="Times New Roman" panose="02020603050405020304" pitchFamily="18" charset="0"/>
              </a:rPr>
              <a:t>а </a:t>
            </a:r>
            <a:r>
              <a:rPr lang="ru-RU" sz="2800" dirty="0" err="1">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vv</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 h</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rfl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a:t>
            </a:r>
            <a:r>
              <a:rPr lang="en-US" sz="2800" dirty="0" err="1">
                <a:solidFill>
                  <a:schemeClr val="tx1"/>
                </a:solidFill>
                <a:latin typeface="Times New Roman" panose="02020603050405020304" pitchFamily="18" charset="0"/>
                <a:cs typeface="Times New Roman" panose="02020603050405020304" pitchFamily="18" charset="0"/>
              </a:rPr>
              <a:t>o’rg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tilg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keyin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bo’g’inl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a:t>
            </a:r>
            <a:r>
              <a:rPr lang="en-US" sz="2800" dirty="0" err="1">
                <a:solidFill>
                  <a:schemeClr val="tx1"/>
                </a:solidFill>
                <a:latin typeface="Times New Roman" panose="02020603050405020304" pitchFamily="18" charset="0"/>
                <a:cs typeface="Times New Roman" panose="02020603050405020304" pitchFamily="18" charset="0"/>
              </a:rPr>
              <a:t>ul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rni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qo’shish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orq</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li </a:t>
            </a:r>
            <a:r>
              <a:rPr lang="en-US" sz="2800" dirty="0" err="1">
                <a:solidFill>
                  <a:schemeClr val="tx1"/>
                </a:solidFill>
                <a:latin typeface="Times New Roman" panose="02020603050405020304" pitchFamily="18" charset="0"/>
                <a:cs typeface="Times New Roman" panose="02020603050405020304" pitchFamily="18" charset="0"/>
              </a:rPr>
              <a:t>so’z</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tuzish</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"H</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ftiy</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smtClean="0">
                <a:solidFill>
                  <a:schemeClr val="tx1"/>
                </a:solidFill>
                <a:latin typeface="Times New Roman" panose="02020603050405020304" pitchFamily="18" charset="0"/>
                <a:cs typeface="Times New Roman" panose="02020603050405020304" pitchFamily="18" charset="0"/>
              </a:rPr>
              <a:t>k“ </a:t>
            </a:r>
            <a:r>
              <a:rPr lang="en-US" sz="2800" dirty="0" err="1" smtClean="0">
                <a:solidFill>
                  <a:schemeClr val="tx1"/>
                </a:solidFill>
                <a:latin typeface="Times New Roman" panose="02020603050405020304" pitchFamily="18" charset="0"/>
                <a:cs typeface="Times New Roman" panose="02020603050405020304" pitchFamily="18" charset="0"/>
              </a:rPr>
              <a:t>kitobini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o’qish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o’rg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tilg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O’quvchil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N</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voiy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Fuzuliy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Bedil</a:t>
            </a:r>
            <a:r>
              <a:rPr lang="en-US" sz="2800" dirty="0">
                <a:solidFill>
                  <a:schemeClr val="tx1"/>
                </a:solidFill>
                <a:latin typeface="Times New Roman" panose="02020603050405020304" pitchFamily="18" charset="0"/>
                <a:cs typeface="Times New Roman" panose="02020603050405020304" pitchFamily="18" charset="0"/>
              </a:rPr>
              <a:t>, 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shr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Hofiz</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SHeroziy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So’fi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Olloyor</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s</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rini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CHor</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kitob"ni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o’qib</a:t>
            </a:r>
            <a:r>
              <a:rPr lang="en-US" sz="2800" dirty="0">
                <a:solidFill>
                  <a:schemeClr val="tx1"/>
                </a:solidFill>
                <a:latin typeface="Times New Roman" panose="02020603050405020304" pitchFamily="18" charset="0"/>
                <a:cs typeface="Times New Roman" panose="02020603050405020304" pitchFamily="18" charset="0"/>
              </a:rPr>
              <a:t> s</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boq</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a:t>
            </a:r>
            <a:r>
              <a:rPr lang="en-US" sz="2800" dirty="0" err="1">
                <a:solidFill>
                  <a:schemeClr val="tx1"/>
                </a:solidFill>
                <a:latin typeface="Times New Roman" panose="02020603050405020304" pitchFamily="18" charset="0"/>
                <a:cs typeface="Times New Roman" panose="02020603050405020304" pitchFamily="18" charset="0"/>
              </a:rPr>
              <a:t>Qizl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kt</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bl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rid</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a:solidFill>
                  <a:schemeClr val="tx1"/>
                </a:solidFill>
                <a:latin typeface="Times New Roman" panose="02020603050405020304" pitchFamily="18" charset="0"/>
                <a:cs typeface="Times New Roman" panose="02020603050405020304" pitchFamily="18" charset="0"/>
              </a:rPr>
              <a:t>uy-ro’zg’or</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tutish</a:t>
            </a:r>
            <a:r>
              <a:rPr lang="en-US" sz="2800" dirty="0">
                <a:solidFill>
                  <a:schemeClr val="tx1"/>
                </a:solidFill>
                <a:latin typeface="Times New Roman" panose="02020603050405020304" pitchFamily="18" charset="0"/>
                <a:cs typeface="Times New Roman" panose="02020603050405020304" pitchFamily="18" charset="0"/>
              </a:rPr>
              <a:t>, p</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z</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chilik</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odob</a:t>
            </a:r>
            <a:r>
              <a:rPr lang="en-US" sz="2800" dirty="0">
                <a:solidFill>
                  <a:schemeClr val="tx1"/>
                </a:solidFill>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xloq</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pokiz</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lik</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sirl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rini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o’rg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nishg</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a:solidFill>
                  <a:schemeClr val="tx1"/>
                </a:solidFill>
                <a:latin typeface="Times New Roman" panose="02020603050405020304" pitchFamily="18" charset="0"/>
                <a:cs typeface="Times New Roman" panose="02020603050405020304" pitchFamily="18" charset="0"/>
              </a:rPr>
              <a:t>ko’proq</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h</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miy</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t </a:t>
            </a:r>
            <a:r>
              <a:rPr lang="en-US" sz="2800" dirty="0" err="1">
                <a:solidFill>
                  <a:schemeClr val="tx1"/>
                </a:solidFill>
                <a:latin typeface="Times New Roman" panose="02020603050405020304" pitchFamily="18" charset="0"/>
                <a:cs typeface="Times New Roman" panose="02020603050405020304" pitchFamily="18" charset="0"/>
              </a:rPr>
              <a:t>berilg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a:t>
            </a:r>
            <a:endParaRPr lang="ru-RU"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43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Прямоугольник с двумя усеченными противолежащими углами 2"/>
          <p:cNvSpPr/>
          <p:nvPr/>
        </p:nvSpPr>
        <p:spPr>
          <a:xfrm>
            <a:off x="451413" y="288860"/>
            <a:ext cx="9097701" cy="4479910"/>
          </a:xfrm>
          <a:prstGeom prst="snip2Diag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dr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s</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smtClean="0">
                <a:solidFill>
                  <a:schemeClr val="tx1"/>
                </a:solidFill>
                <a:latin typeface="Times New Roman" panose="02020603050405020304" pitchFamily="18" charset="0"/>
                <a:cs typeface="Times New Roman" panose="02020603050405020304" pitchFamily="18" charset="0"/>
              </a:rPr>
              <a:t>o‘rt</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a:solidFill>
                  <a:schemeClr val="tx1"/>
                </a:solidFill>
                <a:latin typeface="Times New Roman" panose="02020603050405020304" pitchFamily="18" charset="0"/>
                <a:cs typeface="Times New Roman" panose="02020603050405020304" pitchFamily="18" charset="0"/>
              </a:rPr>
              <a:t>v</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a:solidFill>
                  <a:schemeClr val="tx1"/>
                </a:solidFill>
                <a:latin typeface="Times New Roman" panose="02020603050405020304" pitchFamily="18" charset="0"/>
                <a:cs typeface="Times New Roman" panose="02020603050405020304" pitchFamily="18" charset="0"/>
              </a:rPr>
              <a:t>oliy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o’quv</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yurti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hisobl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dr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s</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a:solidFill>
                  <a:schemeClr val="tx1"/>
                </a:solidFill>
                <a:latin typeface="Times New Roman" panose="02020603050405020304" pitchFamily="18" charset="0"/>
                <a:cs typeface="Times New Roman" panose="02020603050405020304" pitchFamily="18" charset="0"/>
              </a:rPr>
              <a:t>t</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limi</a:t>
            </a:r>
            <a:r>
              <a:rPr lang="en-US" sz="2800" dirty="0">
                <a:solidFill>
                  <a:schemeClr val="tx1"/>
                </a:solidFill>
                <a:latin typeface="Times New Roman" panose="02020603050405020304" pitchFamily="18" charset="0"/>
                <a:cs typeface="Times New Roman" panose="02020603050405020304" pitchFamily="18" charset="0"/>
              </a:rPr>
              <a:t> t</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a:t>
            </a:r>
            <a:r>
              <a:rPr lang="en-US" sz="2800" dirty="0" err="1">
                <a:solidFill>
                  <a:schemeClr val="tx1"/>
                </a:solidFill>
                <a:latin typeface="Times New Roman" panose="02020603050405020304" pitchFamily="18" charset="0"/>
                <a:cs typeface="Times New Roman" panose="02020603050405020304" pitchFamily="18" charset="0"/>
              </a:rPr>
              <a:t>iqtidorig</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a:solidFill>
                  <a:schemeClr val="tx1"/>
                </a:solidFill>
                <a:latin typeface="Times New Roman" panose="02020603050405020304" pitchFamily="18" charset="0"/>
                <a:cs typeface="Times New Roman" panose="02020603050405020304" pitchFamily="18" charset="0"/>
              </a:rPr>
              <a:t>q</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 7-12 </a:t>
            </a:r>
            <a:r>
              <a:rPr lang="en-US" sz="2800" dirty="0" err="1">
                <a:solidFill>
                  <a:schemeClr val="tx1"/>
                </a:solidFill>
                <a:latin typeface="Times New Roman" panose="02020603050405020304" pitchFamily="18" charset="0"/>
                <a:cs typeface="Times New Roman" panose="02020603050405020304" pitchFamily="18" charset="0"/>
              </a:rPr>
              <a:t>yil</a:t>
            </a:r>
            <a:r>
              <a:rPr lang="en-US" sz="2800" dirty="0">
                <a:solidFill>
                  <a:schemeClr val="tx1"/>
                </a:solidFill>
                <a:latin typeface="Times New Roman" panose="02020603050405020304" pitchFamily="18" charset="0"/>
                <a:cs typeface="Times New Roman" panose="02020603050405020304" pitchFamily="18" charset="0"/>
              </a:rPr>
              <a:t> 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vom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etg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Buxoro</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mirligi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sh</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h</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rid</a:t>
            </a:r>
            <a:r>
              <a:rPr lang="ru-RU" sz="2800" dirty="0">
                <a:solidFill>
                  <a:schemeClr val="tx1"/>
                </a:solidFill>
                <a:latin typeface="Times New Roman" panose="02020603050405020304" pitchFamily="18" charset="0"/>
                <a:cs typeface="Times New Roman" panose="02020603050405020304" pitchFamily="18" charset="0"/>
              </a:rPr>
              <a:t>а 150 </a:t>
            </a:r>
            <a:r>
              <a:rPr lang="en-US" sz="2800" dirty="0">
                <a:solidFill>
                  <a:schemeClr val="tx1"/>
                </a:solidFill>
                <a:latin typeface="Times New Roman" panose="02020603050405020304" pitchFamily="18" charset="0"/>
                <a:cs typeface="Times New Roman" panose="02020603050405020304" pitchFamily="18" charset="0"/>
              </a:rPr>
              <a:t>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ortiq</a:t>
            </a:r>
            <a:r>
              <a:rPr lang="en-US" sz="2800" dirty="0">
                <a:solidFill>
                  <a:schemeClr val="tx1"/>
                </a:solidFill>
                <a:latin typeface="Times New Roman" panose="02020603050405020304" pitchFamily="18" charset="0"/>
                <a:cs typeface="Times New Roman" panose="02020603050405020304" pitchFamily="18" charset="0"/>
              </a:rPr>
              <a:t> 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dr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s</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a:solidFill>
                  <a:schemeClr val="tx1"/>
                </a:solidFill>
                <a:latin typeface="Times New Roman" panose="02020603050405020304" pitchFamily="18" charset="0"/>
                <a:cs typeface="Times New Roman" panose="02020603050405020304" pitchFamily="18" charset="0"/>
              </a:rPr>
              <a:t>bo’lg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dr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s</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d</a:t>
            </a:r>
            <a:r>
              <a:rPr lang="ru-RU" sz="2800" dirty="0">
                <a:solidFill>
                  <a:schemeClr val="tx1"/>
                </a:solidFill>
                <a:latin typeface="Times New Roman" panose="02020603050405020304" pitchFamily="18" charset="0"/>
                <a:cs typeface="Times New Roman" panose="02020603050405020304" pitchFamily="18" charset="0"/>
              </a:rPr>
              <a:t>а </a:t>
            </a:r>
            <a:r>
              <a:rPr lang="ru-RU" sz="2800" dirty="0" err="1">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fors</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tilid</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a:solidFill>
                  <a:schemeClr val="tx1"/>
                </a:solidFill>
                <a:latin typeface="Times New Roman" panose="02020603050405020304" pitchFamily="18" charset="0"/>
                <a:cs typeface="Times New Roman" panose="02020603050405020304" pitchFamily="18" charset="0"/>
              </a:rPr>
              <a:t>yozilg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kitobl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a:t>
            </a:r>
            <a:r>
              <a:rPr lang="en-US" sz="2800" dirty="0" err="1">
                <a:solidFill>
                  <a:schemeClr val="tx1"/>
                </a:solidFill>
                <a:latin typeface="Times New Roman" panose="02020603050405020304" pitchFamily="18" charset="0"/>
                <a:cs typeface="Times New Roman" panose="02020603050405020304" pitchFamily="18" charset="0"/>
              </a:rPr>
              <a:t>o’qitilg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ul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 t</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rg</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a:solidFill>
                  <a:schemeClr val="tx1"/>
                </a:solidFill>
                <a:latin typeface="Times New Roman" panose="02020603050405020304" pitchFamily="18" charset="0"/>
                <a:cs typeface="Times New Roman" panose="02020603050405020304" pitchFamily="18" charset="0"/>
              </a:rPr>
              <a:t>mud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rris</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tomonid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turkiy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tild</a:t>
            </a:r>
            <a:r>
              <a:rPr lang="ru-RU" sz="2800" dirty="0">
                <a:solidFill>
                  <a:schemeClr val="tx1"/>
                </a:solidFill>
                <a:latin typeface="Times New Roman" panose="02020603050405020304" pitchFamily="18" charset="0"/>
                <a:cs typeface="Times New Roman" panose="02020603050405020304" pitchFamily="18" charset="0"/>
              </a:rPr>
              <a:t>а </a:t>
            </a:r>
            <a:r>
              <a:rPr lang="en-US" sz="2800" dirty="0" err="1">
                <a:solidFill>
                  <a:schemeClr val="tx1"/>
                </a:solidFill>
                <a:latin typeface="Times New Roman" panose="02020603050405020304" pitchFamily="18" charset="0"/>
                <a:cs typeface="Times New Roman" panose="02020603050405020304" pitchFamily="18" charset="0"/>
              </a:rPr>
              <a:t>sh</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rhl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berilg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smtClean="0">
                <a:solidFill>
                  <a:schemeClr val="tx1"/>
                </a:solidFill>
                <a:latin typeface="Times New Roman" panose="02020603050405020304" pitchFamily="18" charset="0"/>
                <a:cs typeface="Times New Roman" panose="02020603050405020304" pitchFamily="18" charset="0"/>
              </a:rPr>
              <a:t>n.O’qish</a:t>
            </a:r>
            <a:r>
              <a:rPr lang="en-US" sz="2800" dirty="0" smtClean="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vv</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li </a:t>
            </a:r>
            <a:r>
              <a:rPr lang="en-US" sz="2800" dirty="0" err="1">
                <a:solidFill>
                  <a:schemeClr val="tx1"/>
                </a:solidFill>
                <a:latin typeface="Times New Roman" panose="02020603050405020304" pitchFamily="18" charset="0"/>
                <a:cs typeface="Times New Roman" panose="02020603050405020304" pitchFamily="18" charset="0"/>
              </a:rPr>
              <a:t>ilm</a:t>
            </a:r>
            <a:r>
              <a:rPr lang="en-US" sz="2800" dirty="0">
                <a:solidFill>
                  <a:schemeClr val="tx1"/>
                </a:solidFill>
                <a:latin typeface="Times New Roman" panose="02020603050405020304" pitchFamily="18" charset="0"/>
                <a:cs typeface="Times New Roman" panose="02020603050405020304" pitchFamily="18" charset="0"/>
              </a:rPr>
              <a:t> " deb </a:t>
            </a:r>
            <a:r>
              <a:rPr lang="en-US" sz="2800" dirty="0" err="1">
                <a:solidFill>
                  <a:schemeClr val="tx1"/>
                </a:solidFill>
                <a:latin typeface="Times New Roman" panose="02020603050405020304" pitchFamily="18" charset="0"/>
                <a:cs typeface="Times New Roman" panose="02020603050405020304" pitchFamily="18" charset="0"/>
              </a:rPr>
              <a:t>noml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fors</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tilid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gi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o’quv</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qo’ll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sini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o’zl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shtirishd</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boshl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 </a:t>
            </a:r>
            <a:r>
              <a:rPr lang="en-US" sz="2800" dirty="0" err="1">
                <a:solidFill>
                  <a:schemeClr val="tx1"/>
                </a:solidFill>
                <a:latin typeface="Times New Roman" panose="02020603050405020304" pitchFamily="18" charset="0"/>
                <a:cs typeface="Times New Roman" panose="02020603050405020304" pitchFamily="18" charset="0"/>
              </a:rPr>
              <a:t>Keyin</a:t>
            </a:r>
            <a:r>
              <a:rPr lang="en-US" sz="2800" dirty="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tili</a:t>
            </a:r>
            <a:r>
              <a:rPr lang="en-US" sz="2800" dirty="0">
                <a:solidFill>
                  <a:schemeClr val="tx1"/>
                </a:solidFill>
                <a:latin typeface="Times New Roman" panose="02020603050405020304" pitchFamily="18" charset="0"/>
                <a:cs typeface="Times New Roman" panose="02020603050405020304" pitchFamily="18" charset="0"/>
              </a:rPr>
              <a:t> gr</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mm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tik</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si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o’qitilg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smtClean="0">
                <a:solidFill>
                  <a:schemeClr val="tx1"/>
                </a:solidFill>
                <a:latin typeface="Times New Roman" panose="02020603050405020304" pitchFamily="18" charset="0"/>
                <a:cs typeface="Times New Roman" panose="02020603050405020304" pitchFamily="18" charset="0"/>
              </a:rPr>
              <a:t>n.Fiqh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kursi</a:t>
            </a:r>
            <a:r>
              <a:rPr lang="en-US" sz="2800" dirty="0">
                <a:solidFill>
                  <a:schemeClr val="tx1"/>
                </a:solidFill>
                <a:latin typeface="Times New Roman" panose="02020603050405020304" pitchFamily="18" charset="0"/>
                <a:cs typeface="Times New Roman" panose="02020603050405020304" pitchFamily="18" charset="0"/>
              </a:rPr>
              <a:t> m</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jburiy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kurs</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hisobl</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err="1">
                <a:solidFill>
                  <a:schemeClr val="tx1"/>
                </a:solidFill>
                <a:latin typeface="Times New Roman" panose="02020603050405020304" pitchFamily="18" charset="0"/>
                <a:cs typeface="Times New Roman" panose="02020603050405020304" pitchFamily="18" charset="0"/>
              </a:rPr>
              <a:t>ng</a:t>
            </a:r>
            <a:r>
              <a:rPr lang="ru-RU" sz="2800" dirty="0">
                <a:solidFill>
                  <a:schemeClr val="tx1"/>
                </a:solidFill>
                <a:latin typeface="Times New Roman" panose="02020603050405020304" pitchFamily="18" charset="0"/>
                <a:cs typeface="Times New Roman" panose="02020603050405020304" pitchFamily="18" charset="0"/>
              </a:rPr>
              <a:t>а</a:t>
            </a:r>
            <a:r>
              <a:rPr lang="en-US" sz="2800" dirty="0">
                <a:solidFill>
                  <a:schemeClr val="tx1"/>
                </a:solidFill>
                <a:latin typeface="Times New Roman" panose="02020603050405020304" pitchFamily="18" charset="0"/>
                <a:cs typeface="Times New Roman" panose="02020603050405020304" pitchFamily="18" charset="0"/>
              </a:rPr>
              <a:t>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72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 name="Горизонтальный свиток 8"/>
          <p:cNvSpPr/>
          <p:nvPr/>
        </p:nvSpPr>
        <p:spPr>
          <a:xfrm>
            <a:off x="278296" y="-397565"/>
            <a:ext cx="9317876" cy="7434469"/>
          </a:xfrm>
          <a:prstGeom prst="horizontalScroll">
            <a:avLst/>
          </a:prstGeom>
          <a:solidFill>
            <a:srgbClr val="FFFF00"/>
          </a:solidFill>
          <a:effectLst>
            <a:glow rad="228600">
              <a:schemeClr val="accent5">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7030A0"/>
                </a:solidFill>
                <a:latin typeface="Times New Roman" panose="02020603050405020304" pitchFamily="18" charset="0"/>
                <a:cs typeface="Times New Roman" panose="02020603050405020304" pitchFamily="18" charset="0"/>
              </a:rPr>
              <a:t>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dr</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s</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bitirg</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rd</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n mud</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rris</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mut</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v</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li, </a:t>
            </a:r>
            <a:r>
              <a:rPr lang="en-US" sz="2800" b="1" dirty="0" err="1">
                <a:solidFill>
                  <a:srgbClr val="7030A0"/>
                </a:solidFill>
                <a:latin typeface="Times New Roman" panose="02020603050405020304" pitchFamily="18" charset="0"/>
                <a:cs typeface="Times New Roman" panose="02020603050405020304" pitchFamily="18" charset="0"/>
              </a:rPr>
              <a:t>qozi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imoml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r, f</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n </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rbobl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ri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shoirl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r </a:t>
            </a:r>
            <a:r>
              <a:rPr lang="en-US" sz="2800" b="1" dirty="0" err="1">
                <a:solidFill>
                  <a:srgbClr val="7030A0"/>
                </a:solidFill>
                <a:latin typeface="Times New Roman" panose="02020603050405020304" pitchFamily="18" charset="0"/>
                <a:cs typeface="Times New Roman" panose="02020603050405020304" pitchFamily="18" charset="0"/>
              </a:rPr>
              <a:t>yetishib</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chiqk</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n.Ul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rd</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n </a:t>
            </a:r>
            <a:r>
              <a:rPr lang="en-US" sz="2800" b="1" dirty="0" err="1">
                <a:solidFill>
                  <a:srgbClr val="7030A0"/>
                </a:solidFill>
                <a:latin typeface="Times New Roman" panose="02020603050405020304" pitchFamily="18" charset="0"/>
                <a:cs typeface="Times New Roman" panose="02020603050405020304" pitchFamily="18" charset="0"/>
              </a:rPr>
              <a:t>Bobor</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him 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shr</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b, </a:t>
            </a:r>
            <a:r>
              <a:rPr lang="en-US" sz="2800" b="1" dirty="0" err="1">
                <a:solidFill>
                  <a:srgbClr val="7030A0"/>
                </a:solidFill>
                <a:latin typeface="Times New Roman" panose="02020603050405020304" pitchFamily="18" charset="0"/>
                <a:cs typeface="Times New Roman" panose="02020603050405020304" pitchFamily="18" charset="0"/>
              </a:rPr>
              <a:t>Muh</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mm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d </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min </a:t>
            </a:r>
            <a:r>
              <a:rPr lang="en-US" sz="2800" b="1" dirty="0" err="1">
                <a:solidFill>
                  <a:srgbClr val="7030A0"/>
                </a:solidFill>
                <a:latin typeface="Times New Roman" panose="02020603050405020304" pitchFamily="18" charset="0"/>
                <a:cs typeface="Times New Roman" panose="02020603050405020304" pitchFamily="18" charset="0"/>
              </a:rPr>
              <a:t>Kosoniy</a:t>
            </a:r>
            <a:r>
              <a:rPr lang="en-US" sz="2800" b="1" dirty="0">
                <a:solidFill>
                  <a:srgbClr val="7030A0"/>
                </a:solidFill>
                <a:latin typeface="Times New Roman" panose="02020603050405020304" pitchFamily="18" charset="0"/>
                <a:cs typeface="Times New Roman" panose="02020603050405020304" pitchFamily="18" charset="0"/>
              </a:rPr>
              <a:t> N</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ngoniy</a:t>
            </a:r>
            <a:r>
              <a:rPr lang="en-US" sz="2800" b="1" dirty="0">
                <a:solidFill>
                  <a:srgbClr val="7030A0"/>
                </a:solidFill>
                <a:latin typeface="Times New Roman" panose="02020603050405020304" pitchFamily="18" charset="0"/>
                <a:cs typeface="Times New Roman" panose="02020603050405020304" pitchFamily="18" charset="0"/>
              </a:rPr>
              <a:t>, F</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ziy</a:t>
            </a:r>
            <a:r>
              <a:rPr lang="en-US" sz="2800" b="1" dirty="0">
                <a:solidFill>
                  <a:srgbClr val="7030A0"/>
                </a:solidFill>
                <a:latin typeface="Times New Roman" panose="02020603050405020304" pitchFamily="18" charset="0"/>
                <a:cs typeface="Times New Roman" panose="02020603050405020304" pitchFamily="18" charset="0"/>
              </a:rPr>
              <a:t> N</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ngoniy</a:t>
            </a:r>
            <a:r>
              <a:rPr lang="en-US" sz="2800" b="1" dirty="0">
                <a:solidFill>
                  <a:srgbClr val="7030A0"/>
                </a:solidFill>
                <a:latin typeface="Times New Roman" panose="02020603050405020304" pitchFamily="18" charset="0"/>
                <a:cs typeface="Times New Roman" panose="02020603050405020304" pitchFamily="18" charset="0"/>
              </a:rPr>
              <a:t>, SH</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vqiy</a:t>
            </a:r>
            <a:r>
              <a:rPr lang="en-US" sz="2800" b="1" dirty="0">
                <a:solidFill>
                  <a:srgbClr val="7030A0"/>
                </a:solidFill>
                <a:latin typeface="Times New Roman" panose="02020603050405020304" pitchFamily="18" charset="0"/>
                <a:cs typeface="Times New Roman" panose="02020603050405020304" pitchFamily="18" charset="0"/>
              </a:rPr>
              <a:t> N</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ngoniy</a:t>
            </a:r>
            <a:r>
              <a:rPr lang="en-US" sz="2800" b="1" dirty="0">
                <a:solidFill>
                  <a:srgbClr val="7030A0"/>
                </a:solidFill>
                <a:latin typeface="Times New Roman" panose="02020603050405020304" pitchFamily="18" charset="0"/>
                <a:cs typeface="Times New Roman" panose="02020603050405020304" pitchFamily="18" charset="0"/>
              </a:rPr>
              <a:t>, S</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yido</a:t>
            </a:r>
            <a:r>
              <a:rPr lang="en-US" sz="2800" b="1" dirty="0">
                <a:solidFill>
                  <a:srgbClr val="7030A0"/>
                </a:solidFill>
                <a:latin typeface="Times New Roman" panose="02020603050405020304" pitchFamily="18" charset="0"/>
                <a:cs typeface="Times New Roman" panose="02020603050405020304" pitchFamily="18" charset="0"/>
              </a:rPr>
              <a:t> N</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s</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fiy</a:t>
            </a:r>
            <a:r>
              <a:rPr lang="en-US" sz="2800" b="1" dirty="0">
                <a:solidFill>
                  <a:srgbClr val="7030A0"/>
                </a:solidFill>
                <a:latin typeface="Times New Roman" panose="02020603050405020304" pitchFamily="18" charset="0"/>
                <a:cs typeface="Times New Roman" panose="02020603050405020304" pitchFamily="18" charset="0"/>
              </a:rPr>
              <a:t>, </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bulg’ozi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Sofiy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Olloyor</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Dilshod</a:t>
            </a:r>
            <a:r>
              <a:rPr lang="en-US" sz="2800" b="1" dirty="0">
                <a:solidFill>
                  <a:srgbClr val="7030A0"/>
                </a:solidFill>
                <a:latin typeface="Times New Roman" panose="02020603050405020304" pitchFamily="18" charset="0"/>
                <a:cs typeface="Times New Roman" panose="02020603050405020304" pitchFamily="18" charset="0"/>
              </a:rPr>
              <a:t>-B</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rno</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Uv</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ysiy</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Muh</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mm</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d Mir </a:t>
            </a:r>
            <a:r>
              <a:rPr lang="en-US" sz="2800" b="1" dirty="0" err="1">
                <a:solidFill>
                  <a:srgbClr val="7030A0"/>
                </a:solidFill>
                <a:latin typeface="Times New Roman" panose="02020603050405020304" pitchFamily="18" charset="0"/>
                <a:cs typeface="Times New Roman" panose="02020603050405020304" pitchFamily="18" charset="0"/>
              </a:rPr>
              <a:t>Olim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Buxoriy</a:t>
            </a:r>
            <a:r>
              <a:rPr lang="en-US" sz="2800" b="1" dirty="0">
                <a:solidFill>
                  <a:srgbClr val="7030A0"/>
                </a:solidFill>
                <a:latin typeface="Times New Roman" panose="02020603050405020304" pitchFamily="18" charset="0"/>
                <a:cs typeface="Times New Roman" panose="02020603050405020304" pitchFamily="18" charset="0"/>
              </a:rPr>
              <a:t>, </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bulg’oziy</a:t>
            </a:r>
            <a:r>
              <a:rPr lang="en-US" sz="2800" b="1" dirty="0">
                <a:solidFill>
                  <a:srgbClr val="7030A0"/>
                </a:solidFill>
                <a:latin typeface="Times New Roman" panose="02020603050405020304" pitchFamily="18" charset="0"/>
                <a:cs typeface="Times New Roman" panose="02020603050405020304" pitchFamily="18" charset="0"/>
              </a:rPr>
              <a:t> B</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hodirxon</a:t>
            </a:r>
            <a:r>
              <a:rPr lang="en-US" sz="2800" b="1" dirty="0">
                <a:solidFill>
                  <a:srgbClr val="7030A0"/>
                </a:solidFill>
                <a:latin typeface="Times New Roman" panose="02020603050405020304" pitchFamily="18" charset="0"/>
                <a:cs typeface="Times New Roman" panose="02020603050405020304" pitchFamily="18" charset="0"/>
              </a:rPr>
              <a:t> </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n</a:t>
            </a:r>
            <a:r>
              <a:rPr lang="ru-RU" sz="2800" b="1" dirty="0">
                <a:solidFill>
                  <a:srgbClr val="7030A0"/>
                </a:solidFill>
                <a:latin typeface="Times New Roman" panose="02020603050405020304" pitchFamily="18" charset="0"/>
                <a:cs typeface="Times New Roman" panose="02020603050405020304" pitchFamily="18" charset="0"/>
              </a:rPr>
              <a:t>а </a:t>
            </a:r>
            <a:r>
              <a:rPr lang="en-US" sz="2800" b="1" dirty="0" err="1">
                <a:solidFill>
                  <a:srgbClr val="7030A0"/>
                </a:solidFill>
                <a:latin typeface="Times New Roman" panose="02020603050405020304" pitchFamily="18" charset="0"/>
                <a:cs typeface="Times New Roman" panose="02020603050405020304" pitchFamily="18" charset="0"/>
              </a:rPr>
              <a:t>shund</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y </a:t>
            </a:r>
            <a:r>
              <a:rPr lang="en-US" sz="2800" b="1" dirty="0" err="1">
                <a:solidFill>
                  <a:srgbClr val="7030A0"/>
                </a:solidFill>
                <a:latin typeface="Times New Roman" panose="02020603050405020304" pitchFamily="18" charset="0"/>
                <a:cs typeface="Times New Roman" panose="02020603050405020304" pitchFamily="18" charset="0"/>
              </a:rPr>
              <a:t>ilm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sohibl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rid</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err="1">
                <a:solidFill>
                  <a:srgbClr val="7030A0"/>
                </a:solidFill>
                <a:latin typeface="Times New Roman" panose="02020603050405020304" pitchFamily="18" charset="0"/>
                <a:cs typeface="Times New Roman" panose="02020603050405020304" pitchFamily="18" charset="0"/>
              </a:rPr>
              <a:t>ndirl</a:t>
            </a:r>
            <a:r>
              <a:rPr lang="ru-RU" sz="2800" b="1" dirty="0">
                <a:solidFill>
                  <a:srgbClr val="7030A0"/>
                </a:solidFill>
                <a:latin typeface="Times New Roman" panose="02020603050405020304" pitchFamily="18" charset="0"/>
                <a:cs typeface="Times New Roman" panose="02020603050405020304" pitchFamily="18" charset="0"/>
              </a:rPr>
              <a:t>а</a:t>
            </a:r>
            <a:r>
              <a:rPr lang="en-US" sz="2800" b="1" dirty="0">
                <a:solidFill>
                  <a:srgbClr val="7030A0"/>
                </a:solidFill>
                <a:latin typeface="Times New Roman" panose="02020603050405020304" pitchFamily="18" charset="0"/>
                <a:cs typeface="Times New Roman" panose="02020603050405020304" pitchFamily="18" charset="0"/>
              </a:rPr>
              <a:t>r.</a:t>
            </a:r>
          </a:p>
        </p:txBody>
      </p:sp>
    </p:spTree>
    <p:extLst>
      <p:ext uri="{BB962C8B-B14F-4D97-AF65-F5344CB8AC3E}">
        <p14:creationId xmlns:p14="http://schemas.microsoft.com/office/powerpoint/2010/main" val="293315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238539" y="355213"/>
            <a:ext cx="9442173" cy="5693866"/>
          </a:xfrm>
          <a:prstGeom prst="rect">
            <a:avLst/>
          </a:prstGeom>
          <a:solidFill>
            <a:srgbClr val="00B050"/>
          </a:solidFill>
        </p:spPr>
        <p:txBody>
          <a:bodyPr wrap="square" rtlCol="0">
            <a:spAutoFit/>
          </a:bodyPr>
          <a:lstStyle/>
          <a:p>
            <a:pPr algn="just"/>
            <a:r>
              <a:rPr lang="en-US" sz="2800" dirty="0" smtClean="0">
                <a:solidFill>
                  <a:schemeClr val="bg1"/>
                </a:solidFill>
              </a:rPr>
              <a:t>  </a:t>
            </a:r>
            <a:r>
              <a:rPr lang="en-US" sz="2800" dirty="0" smtClean="0">
                <a:solidFill>
                  <a:srgbClr val="002060"/>
                </a:solidFill>
              </a:rPr>
              <a:t>XVI-XVIII </a:t>
            </a:r>
            <a:r>
              <a:rPr lang="ru-RU" sz="2800" dirty="0">
                <a:solidFill>
                  <a:srgbClr val="002060"/>
                </a:solidFill>
              </a:rPr>
              <a:t>а</a:t>
            </a:r>
            <a:r>
              <a:rPr lang="en-US" sz="2800" dirty="0" err="1">
                <a:solidFill>
                  <a:srgbClr val="002060"/>
                </a:solidFill>
              </a:rPr>
              <a:t>srning</a:t>
            </a:r>
            <a:r>
              <a:rPr lang="en-US" sz="2800" dirty="0">
                <a:solidFill>
                  <a:srgbClr val="002060"/>
                </a:solidFill>
              </a:rPr>
              <a:t> </a:t>
            </a:r>
            <a:r>
              <a:rPr lang="en-US" sz="2800" dirty="0" err="1">
                <a:solidFill>
                  <a:srgbClr val="002060"/>
                </a:solidFill>
              </a:rPr>
              <a:t>birinchi</a:t>
            </a:r>
            <a:r>
              <a:rPr lang="en-US" sz="2800" dirty="0">
                <a:solidFill>
                  <a:srgbClr val="002060"/>
                </a:solidFill>
              </a:rPr>
              <a:t> y</a:t>
            </a:r>
            <a:r>
              <a:rPr lang="ru-RU" sz="2800" dirty="0">
                <a:solidFill>
                  <a:srgbClr val="002060"/>
                </a:solidFill>
              </a:rPr>
              <a:t>а</a:t>
            </a:r>
            <a:r>
              <a:rPr lang="en-US" sz="2800" dirty="0" err="1">
                <a:solidFill>
                  <a:srgbClr val="002060"/>
                </a:solidFill>
              </a:rPr>
              <a:t>rmi</a:t>
            </a:r>
            <a:r>
              <a:rPr lang="en-US" sz="2800" dirty="0">
                <a:solidFill>
                  <a:srgbClr val="002060"/>
                </a:solidFill>
              </a:rPr>
              <a:t> Xiv</a:t>
            </a:r>
            <a:r>
              <a:rPr lang="ru-RU" sz="2800" dirty="0">
                <a:solidFill>
                  <a:srgbClr val="002060"/>
                </a:solidFill>
              </a:rPr>
              <a:t>а </a:t>
            </a:r>
            <a:r>
              <a:rPr lang="en-US" sz="2800" dirty="0" err="1">
                <a:solidFill>
                  <a:srgbClr val="002060"/>
                </a:solidFill>
              </a:rPr>
              <a:t>xonligid</a:t>
            </a:r>
            <a:r>
              <a:rPr lang="ru-RU" sz="2800" dirty="0">
                <a:solidFill>
                  <a:srgbClr val="002060"/>
                </a:solidFill>
              </a:rPr>
              <a:t>а </a:t>
            </a:r>
            <a:r>
              <a:rPr lang="en-US" sz="2800" dirty="0" err="1">
                <a:solidFill>
                  <a:srgbClr val="002060"/>
                </a:solidFill>
              </a:rPr>
              <a:t>ilm</a:t>
            </a:r>
            <a:r>
              <a:rPr lang="en-US" sz="2800" dirty="0">
                <a:solidFill>
                  <a:srgbClr val="002060"/>
                </a:solidFill>
              </a:rPr>
              <a:t>-f</a:t>
            </a:r>
            <a:r>
              <a:rPr lang="ru-RU" sz="2800" dirty="0">
                <a:solidFill>
                  <a:srgbClr val="002060"/>
                </a:solidFill>
              </a:rPr>
              <a:t>а</a:t>
            </a:r>
            <a:r>
              <a:rPr lang="en-US" sz="2800" dirty="0">
                <a:solidFill>
                  <a:srgbClr val="002060"/>
                </a:solidFill>
              </a:rPr>
              <a:t>n t</a:t>
            </a:r>
            <a:r>
              <a:rPr lang="ru-RU" sz="2800" dirty="0">
                <a:solidFill>
                  <a:srgbClr val="002060"/>
                </a:solidFill>
              </a:rPr>
              <a:t>а</a:t>
            </a:r>
            <a:r>
              <a:rPr lang="en-US" sz="2800" dirty="0">
                <a:solidFill>
                  <a:srgbClr val="002060"/>
                </a:solidFill>
              </a:rPr>
              <a:t>r</a:t>
            </a:r>
            <a:r>
              <a:rPr lang="ru-RU" sz="2800" dirty="0">
                <a:solidFill>
                  <a:srgbClr val="002060"/>
                </a:solidFill>
              </a:rPr>
              <a:t>а</a:t>
            </a:r>
            <a:r>
              <a:rPr lang="en-US" sz="2800" dirty="0" err="1">
                <a:solidFill>
                  <a:srgbClr val="002060"/>
                </a:solidFill>
              </a:rPr>
              <a:t>qqiyoti</a:t>
            </a:r>
            <a:r>
              <a:rPr lang="en-US" sz="2800" dirty="0">
                <a:solidFill>
                  <a:srgbClr val="002060"/>
                </a:solidFill>
              </a:rPr>
              <a:t> </a:t>
            </a:r>
            <a:r>
              <a:rPr lang="en-US" sz="2800" dirty="0" err="1">
                <a:solidFill>
                  <a:srgbClr val="002060"/>
                </a:solidFill>
              </a:rPr>
              <a:t>butunl</a:t>
            </a:r>
            <a:r>
              <a:rPr lang="ru-RU" sz="2800" dirty="0">
                <a:solidFill>
                  <a:srgbClr val="002060"/>
                </a:solidFill>
              </a:rPr>
              <a:t>а</a:t>
            </a:r>
            <a:r>
              <a:rPr lang="en-US" sz="2800" dirty="0">
                <a:solidFill>
                  <a:srgbClr val="002060"/>
                </a:solidFill>
              </a:rPr>
              <a:t>y </a:t>
            </a:r>
            <a:r>
              <a:rPr lang="en-US" sz="2800" dirty="0" err="1">
                <a:solidFill>
                  <a:srgbClr val="002060"/>
                </a:solidFill>
              </a:rPr>
              <a:t>to’xt</a:t>
            </a:r>
            <a:r>
              <a:rPr lang="ru-RU" sz="2800" dirty="0">
                <a:solidFill>
                  <a:srgbClr val="002060"/>
                </a:solidFill>
              </a:rPr>
              <a:t>а</a:t>
            </a:r>
            <a:r>
              <a:rPr lang="en-US" sz="2800" dirty="0">
                <a:solidFill>
                  <a:srgbClr val="002060"/>
                </a:solidFill>
              </a:rPr>
              <a:t>b </a:t>
            </a:r>
            <a:r>
              <a:rPr lang="en-US" sz="2800" dirty="0" err="1">
                <a:solidFill>
                  <a:srgbClr val="002060"/>
                </a:solidFill>
              </a:rPr>
              <a:t>qolg</a:t>
            </a:r>
            <a:r>
              <a:rPr lang="ru-RU" sz="2800" dirty="0">
                <a:solidFill>
                  <a:srgbClr val="002060"/>
                </a:solidFill>
              </a:rPr>
              <a:t>а</a:t>
            </a:r>
            <a:r>
              <a:rPr lang="en-US" sz="2800" dirty="0">
                <a:solidFill>
                  <a:srgbClr val="002060"/>
                </a:solidFill>
              </a:rPr>
              <a:t>n </a:t>
            </a:r>
            <a:r>
              <a:rPr lang="en-US" sz="2800" dirty="0" err="1">
                <a:solidFill>
                  <a:srgbClr val="002060"/>
                </a:solidFill>
              </a:rPr>
              <a:t>em</a:t>
            </a:r>
            <a:r>
              <a:rPr lang="ru-RU" sz="2800" dirty="0">
                <a:solidFill>
                  <a:srgbClr val="002060"/>
                </a:solidFill>
              </a:rPr>
              <a:t>а</a:t>
            </a:r>
            <a:r>
              <a:rPr lang="en-US" sz="2800" dirty="0" err="1">
                <a:solidFill>
                  <a:srgbClr val="002060"/>
                </a:solidFill>
              </a:rPr>
              <a:t>sdi</a:t>
            </a:r>
            <a:r>
              <a:rPr lang="en-US" sz="2800" dirty="0">
                <a:solidFill>
                  <a:srgbClr val="002060"/>
                </a:solidFill>
              </a:rPr>
              <a:t>. Bu d</a:t>
            </a:r>
            <a:r>
              <a:rPr lang="ru-RU" sz="2800" dirty="0">
                <a:solidFill>
                  <a:srgbClr val="002060"/>
                </a:solidFill>
              </a:rPr>
              <a:t>а</a:t>
            </a:r>
            <a:r>
              <a:rPr lang="en-US" sz="2800" dirty="0" err="1">
                <a:solidFill>
                  <a:srgbClr val="002060"/>
                </a:solidFill>
              </a:rPr>
              <a:t>vrd</a:t>
            </a:r>
            <a:r>
              <a:rPr lang="ru-RU" sz="2800" dirty="0">
                <a:solidFill>
                  <a:srgbClr val="002060"/>
                </a:solidFill>
              </a:rPr>
              <a:t>а </a:t>
            </a:r>
            <a:r>
              <a:rPr lang="en-US" sz="2800" dirty="0">
                <a:solidFill>
                  <a:srgbClr val="002060"/>
                </a:solidFill>
              </a:rPr>
              <a:t>t</a:t>
            </a:r>
            <a:r>
              <a:rPr lang="ru-RU" sz="2800" dirty="0">
                <a:solidFill>
                  <a:srgbClr val="002060"/>
                </a:solidFill>
              </a:rPr>
              <a:t>а</a:t>
            </a:r>
            <a:r>
              <a:rPr lang="en-US" sz="2800" dirty="0" err="1">
                <a:solidFill>
                  <a:srgbClr val="002060"/>
                </a:solidFill>
              </a:rPr>
              <a:t>rix</a:t>
            </a:r>
            <a:r>
              <a:rPr lang="en-US" sz="2800" dirty="0">
                <a:solidFill>
                  <a:srgbClr val="002060"/>
                </a:solidFill>
              </a:rPr>
              <a:t> </a:t>
            </a:r>
            <a:r>
              <a:rPr lang="en-US" sz="2800" dirty="0" err="1">
                <a:solidFill>
                  <a:srgbClr val="002060"/>
                </a:solidFill>
              </a:rPr>
              <a:t>ilmi</a:t>
            </a:r>
            <a:r>
              <a:rPr lang="en-US" sz="2800" dirty="0">
                <a:solidFill>
                  <a:srgbClr val="002060"/>
                </a:solidFill>
              </a:rPr>
              <a:t> </a:t>
            </a:r>
            <a:r>
              <a:rPr lang="en-US" sz="2800" dirty="0" err="1">
                <a:solidFill>
                  <a:srgbClr val="002060"/>
                </a:solidFill>
              </a:rPr>
              <a:t>o’zig</a:t>
            </a:r>
            <a:r>
              <a:rPr lang="ru-RU" sz="2800" dirty="0">
                <a:solidFill>
                  <a:srgbClr val="002060"/>
                </a:solidFill>
              </a:rPr>
              <a:t>а </a:t>
            </a:r>
            <a:r>
              <a:rPr lang="en-US" sz="2800" dirty="0" err="1">
                <a:solidFill>
                  <a:srgbClr val="002060"/>
                </a:solidFill>
              </a:rPr>
              <a:t>xos</a:t>
            </a:r>
            <a:r>
              <a:rPr lang="en-US" sz="2800" dirty="0">
                <a:solidFill>
                  <a:srgbClr val="002060"/>
                </a:solidFill>
              </a:rPr>
              <a:t> </a:t>
            </a:r>
            <a:r>
              <a:rPr lang="en-US" sz="2800" dirty="0" err="1">
                <a:solidFill>
                  <a:srgbClr val="002060"/>
                </a:solidFill>
              </a:rPr>
              <a:t>o’rind</a:t>
            </a:r>
            <a:r>
              <a:rPr lang="ru-RU" sz="2800" dirty="0">
                <a:solidFill>
                  <a:srgbClr val="002060"/>
                </a:solidFill>
              </a:rPr>
              <a:t>а </a:t>
            </a:r>
            <a:r>
              <a:rPr lang="en-US" sz="2800" dirty="0" err="1">
                <a:solidFill>
                  <a:srgbClr val="002060"/>
                </a:solidFill>
              </a:rPr>
              <a:t>tur</a:t>
            </a:r>
            <a:r>
              <a:rPr lang="ru-RU" sz="2800" dirty="0">
                <a:solidFill>
                  <a:srgbClr val="002060"/>
                </a:solidFill>
              </a:rPr>
              <a:t>а</a:t>
            </a:r>
            <a:r>
              <a:rPr lang="en-US" sz="2800" dirty="0">
                <a:solidFill>
                  <a:srgbClr val="002060"/>
                </a:solidFill>
              </a:rPr>
              <a:t>di. Xiv</a:t>
            </a:r>
            <a:r>
              <a:rPr lang="ru-RU" sz="2800" dirty="0">
                <a:solidFill>
                  <a:srgbClr val="002060"/>
                </a:solidFill>
              </a:rPr>
              <a:t>а </a:t>
            </a:r>
            <a:r>
              <a:rPr lang="en-US" sz="2800" dirty="0" err="1">
                <a:solidFill>
                  <a:srgbClr val="002060"/>
                </a:solidFill>
              </a:rPr>
              <a:t>xoni</a:t>
            </a:r>
            <a:r>
              <a:rPr lang="en-US" sz="2800" dirty="0">
                <a:solidFill>
                  <a:srgbClr val="002060"/>
                </a:solidFill>
              </a:rPr>
              <a:t> </a:t>
            </a:r>
            <a:r>
              <a:rPr lang="ru-RU" sz="2800" dirty="0">
                <a:solidFill>
                  <a:srgbClr val="002060"/>
                </a:solidFill>
              </a:rPr>
              <a:t>А</a:t>
            </a:r>
            <a:r>
              <a:rPr lang="en-US" sz="2800" dirty="0" err="1">
                <a:solidFill>
                  <a:srgbClr val="002060"/>
                </a:solidFill>
              </a:rPr>
              <a:t>bulg’oziyxon</a:t>
            </a:r>
            <a:r>
              <a:rPr lang="en-US" sz="2800" dirty="0">
                <a:solidFill>
                  <a:srgbClr val="002060"/>
                </a:solidFill>
              </a:rPr>
              <a:t> t</a:t>
            </a:r>
            <a:r>
              <a:rPr lang="ru-RU" sz="2800" dirty="0">
                <a:solidFill>
                  <a:srgbClr val="002060"/>
                </a:solidFill>
              </a:rPr>
              <a:t>а</a:t>
            </a:r>
            <a:r>
              <a:rPr lang="en-US" sz="2800" dirty="0" err="1">
                <a:solidFill>
                  <a:srgbClr val="002060"/>
                </a:solidFill>
              </a:rPr>
              <a:t>rixshunosligi</a:t>
            </a:r>
            <a:r>
              <a:rPr lang="en-US" sz="2800" dirty="0">
                <a:solidFill>
                  <a:srgbClr val="002060"/>
                </a:solidFill>
              </a:rPr>
              <a:t> m</a:t>
            </a:r>
            <a:r>
              <a:rPr lang="ru-RU" sz="2800" dirty="0">
                <a:solidFill>
                  <a:srgbClr val="002060"/>
                </a:solidFill>
              </a:rPr>
              <a:t>а</a:t>
            </a:r>
            <a:r>
              <a:rPr lang="en-US" sz="2800" dirty="0" err="1">
                <a:solidFill>
                  <a:srgbClr val="002060"/>
                </a:solidFill>
              </a:rPr>
              <a:t>kt</a:t>
            </a:r>
            <a:r>
              <a:rPr lang="ru-RU" sz="2800" dirty="0">
                <a:solidFill>
                  <a:srgbClr val="002060"/>
                </a:solidFill>
              </a:rPr>
              <a:t>а</a:t>
            </a:r>
            <a:r>
              <a:rPr lang="en-US" sz="2800" dirty="0">
                <a:solidFill>
                  <a:srgbClr val="002060"/>
                </a:solidFill>
              </a:rPr>
              <a:t>big</a:t>
            </a:r>
            <a:r>
              <a:rPr lang="ru-RU" sz="2800" dirty="0">
                <a:solidFill>
                  <a:srgbClr val="002060"/>
                </a:solidFill>
              </a:rPr>
              <a:t>а </a:t>
            </a:r>
            <a:r>
              <a:rPr lang="ru-RU" sz="2800" dirty="0" err="1">
                <a:solidFill>
                  <a:srgbClr val="002060"/>
                </a:solidFill>
              </a:rPr>
              <a:t>а</a:t>
            </a:r>
            <a:r>
              <a:rPr lang="en-US" sz="2800" dirty="0" err="1">
                <a:solidFill>
                  <a:srgbClr val="002060"/>
                </a:solidFill>
              </a:rPr>
              <a:t>sos</a:t>
            </a:r>
            <a:r>
              <a:rPr lang="en-US" sz="2800" dirty="0">
                <a:solidFill>
                  <a:srgbClr val="002060"/>
                </a:solidFill>
              </a:rPr>
              <a:t> </a:t>
            </a:r>
            <a:r>
              <a:rPr lang="en-US" sz="2800" dirty="0" err="1">
                <a:solidFill>
                  <a:srgbClr val="002060"/>
                </a:solidFill>
              </a:rPr>
              <a:t>solg</a:t>
            </a:r>
            <a:r>
              <a:rPr lang="ru-RU" sz="2800" dirty="0">
                <a:solidFill>
                  <a:srgbClr val="002060"/>
                </a:solidFill>
              </a:rPr>
              <a:t>а</a:t>
            </a:r>
            <a:r>
              <a:rPr lang="en-US" sz="2800" dirty="0">
                <a:solidFill>
                  <a:srgbClr val="002060"/>
                </a:solidFill>
              </a:rPr>
              <a:t>n.</a:t>
            </a:r>
          </a:p>
          <a:p>
            <a:pPr algn="just"/>
            <a:r>
              <a:rPr lang="en-US" sz="2800" dirty="0">
                <a:solidFill>
                  <a:srgbClr val="002060"/>
                </a:solidFill>
              </a:rPr>
              <a:t> </a:t>
            </a:r>
            <a:r>
              <a:rPr lang="ru-RU" sz="2800" dirty="0">
                <a:solidFill>
                  <a:srgbClr val="002060"/>
                </a:solidFill>
              </a:rPr>
              <a:t>А</a:t>
            </a:r>
            <a:r>
              <a:rPr lang="en-US" sz="2800" dirty="0" err="1">
                <a:solidFill>
                  <a:srgbClr val="002060"/>
                </a:solidFill>
              </a:rPr>
              <a:t>bulg’oziy</a:t>
            </a:r>
            <a:r>
              <a:rPr lang="en-US" sz="2800" dirty="0">
                <a:solidFill>
                  <a:srgbClr val="002060"/>
                </a:solidFill>
              </a:rPr>
              <a:t> </a:t>
            </a:r>
            <a:r>
              <a:rPr lang="en-US" sz="2800" dirty="0" err="1">
                <a:solidFill>
                  <a:srgbClr val="002060"/>
                </a:solidFill>
              </a:rPr>
              <a:t>Xor</a:t>
            </a:r>
            <a:r>
              <a:rPr lang="ru-RU" sz="2800" dirty="0">
                <a:solidFill>
                  <a:srgbClr val="002060"/>
                </a:solidFill>
              </a:rPr>
              <a:t>а</a:t>
            </a:r>
            <a:r>
              <a:rPr lang="en-US" sz="2800" dirty="0" err="1">
                <a:solidFill>
                  <a:srgbClr val="002060"/>
                </a:solidFill>
              </a:rPr>
              <a:t>zmd</a:t>
            </a:r>
            <a:r>
              <a:rPr lang="ru-RU" sz="2800" dirty="0">
                <a:solidFill>
                  <a:srgbClr val="002060"/>
                </a:solidFill>
              </a:rPr>
              <a:t>а </a:t>
            </a:r>
            <a:r>
              <a:rPr lang="en-US" sz="2800" dirty="0" err="1">
                <a:solidFill>
                  <a:srgbClr val="002060"/>
                </a:solidFill>
              </a:rPr>
              <a:t>ilm</a:t>
            </a:r>
            <a:r>
              <a:rPr lang="en-US" sz="2800" dirty="0">
                <a:solidFill>
                  <a:srgbClr val="002060"/>
                </a:solidFill>
              </a:rPr>
              <a:t>-f</a:t>
            </a:r>
            <a:r>
              <a:rPr lang="ru-RU" sz="2800" dirty="0">
                <a:solidFill>
                  <a:srgbClr val="002060"/>
                </a:solidFill>
              </a:rPr>
              <a:t>а</a:t>
            </a:r>
            <a:r>
              <a:rPr lang="en-US" sz="2800" dirty="0" err="1">
                <a:solidFill>
                  <a:srgbClr val="002060"/>
                </a:solidFill>
              </a:rPr>
              <a:t>nni</a:t>
            </a:r>
            <a:r>
              <a:rPr lang="en-US" sz="2800" dirty="0">
                <a:solidFill>
                  <a:srgbClr val="002060"/>
                </a:solidFill>
              </a:rPr>
              <a:t>, m</a:t>
            </a:r>
            <a:r>
              <a:rPr lang="ru-RU" sz="2800" dirty="0">
                <a:solidFill>
                  <a:srgbClr val="002060"/>
                </a:solidFill>
              </a:rPr>
              <a:t>а</a:t>
            </a:r>
            <a:r>
              <a:rPr lang="en-US" sz="2800" dirty="0">
                <a:solidFill>
                  <a:srgbClr val="002060"/>
                </a:solidFill>
              </a:rPr>
              <a:t>d</a:t>
            </a:r>
            <a:r>
              <a:rPr lang="ru-RU" sz="2800" dirty="0">
                <a:solidFill>
                  <a:srgbClr val="002060"/>
                </a:solidFill>
              </a:rPr>
              <a:t>а</a:t>
            </a:r>
            <a:r>
              <a:rPr lang="en-US" sz="2800" dirty="0" err="1">
                <a:solidFill>
                  <a:srgbClr val="002060"/>
                </a:solidFill>
              </a:rPr>
              <a:t>niy</a:t>
            </a:r>
            <a:r>
              <a:rPr lang="ru-RU" sz="2800" dirty="0">
                <a:solidFill>
                  <a:srgbClr val="002060"/>
                </a:solidFill>
              </a:rPr>
              <a:t>а</a:t>
            </a:r>
            <a:r>
              <a:rPr lang="en-US" sz="2800" dirty="0" err="1">
                <a:solidFill>
                  <a:srgbClr val="002060"/>
                </a:solidFill>
              </a:rPr>
              <a:t>tni</a:t>
            </a:r>
            <a:r>
              <a:rPr lang="en-US" sz="2800" dirty="0">
                <a:solidFill>
                  <a:srgbClr val="002060"/>
                </a:solidFill>
              </a:rPr>
              <a:t> t</a:t>
            </a:r>
            <a:r>
              <a:rPr lang="ru-RU" sz="2800" dirty="0">
                <a:solidFill>
                  <a:srgbClr val="002060"/>
                </a:solidFill>
              </a:rPr>
              <a:t>а</a:t>
            </a:r>
            <a:r>
              <a:rPr lang="en-US" sz="2800" dirty="0">
                <a:solidFill>
                  <a:srgbClr val="002060"/>
                </a:solidFill>
              </a:rPr>
              <a:t>r</a:t>
            </a:r>
            <a:r>
              <a:rPr lang="ru-RU" sz="2800" dirty="0">
                <a:solidFill>
                  <a:srgbClr val="002060"/>
                </a:solidFill>
              </a:rPr>
              <a:t>а</a:t>
            </a:r>
            <a:r>
              <a:rPr lang="en-US" sz="2800" dirty="0" err="1">
                <a:solidFill>
                  <a:srgbClr val="002060"/>
                </a:solidFill>
              </a:rPr>
              <a:t>qqiy</a:t>
            </a:r>
            <a:r>
              <a:rPr lang="en-US" sz="2800" dirty="0">
                <a:solidFill>
                  <a:srgbClr val="002060"/>
                </a:solidFill>
              </a:rPr>
              <a:t> </a:t>
            </a:r>
            <a:r>
              <a:rPr lang="en-US" sz="2800" dirty="0" err="1">
                <a:solidFill>
                  <a:srgbClr val="002060"/>
                </a:solidFill>
              </a:rPr>
              <a:t>ettirish</a:t>
            </a:r>
            <a:r>
              <a:rPr lang="en-US" sz="2800" dirty="0">
                <a:solidFill>
                  <a:srgbClr val="002060"/>
                </a:solidFill>
              </a:rPr>
              <a:t> m</a:t>
            </a:r>
            <a:r>
              <a:rPr lang="ru-RU" sz="2800" dirty="0">
                <a:solidFill>
                  <a:srgbClr val="002060"/>
                </a:solidFill>
              </a:rPr>
              <a:t>а</a:t>
            </a:r>
            <a:r>
              <a:rPr lang="en-US" sz="2800" dirty="0" err="1">
                <a:solidFill>
                  <a:srgbClr val="002060"/>
                </a:solidFill>
              </a:rPr>
              <a:t>qs</a:t>
            </a:r>
            <a:r>
              <a:rPr lang="ru-RU" sz="2800" dirty="0">
                <a:solidFill>
                  <a:srgbClr val="002060"/>
                </a:solidFill>
              </a:rPr>
              <a:t>а</a:t>
            </a:r>
            <a:r>
              <a:rPr lang="en-US" sz="2800" dirty="0">
                <a:solidFill>
                  <a:srgbClr val="002060"/>
                </a:solidFill>
              </a:rPr>
              <a:t>did</a:t>
            </a:r>
            <a:r>
              <a:rPr lang="ru-RU" sz="2800" dirty="0">
                <a:solidFill>
                  <a:srgbClr val="002060"/>
                </a:solidFill>
              </a:rPr>
              <a:t>а </a:t>
            </a:r>
            <a:r>
              <a:rPr lang="en-US" sz="2800" dirty="0" err="1">
                <a:solidFill>
                  <a:srgbClr val="002060"/>
                </a:solidFill>
              </a:rPr>
              <a:t>o’z</a:t>
            </a:r>
            <a:r>
              <a:rPr lang="en-US" sz="2800" dirty="0">
                <a:solidFill>
                  <a:srgbClr val="002060"/>
                </a:solidFill>
              </a:rPr>
              <a:t> s</a:t>
            </a:r>
            <a:r>
              <a:rPr lang="ru-RU" sz="2800" dirty="0">
                <a:solidFill>
                  <a:srgbClr val="002060"/>
                </a:solidFill>
              </a:rPr>
              <a:t>а</a:t>
            </a:r>
            <a:r>
              <a:rPr lang="en-US" sz="2800" dirty="0" err="1">
                <a:solidFill>
                  <a:srgbClr val="002060"/>
                </a:solidFill>
              </a:rPr>
              <a:t>royig</a:t>
            </a:r>
            <a:r>
              <a:rPr lang="ru-RU" sz="2800" dirty="0">
                <a:solidFill>
                  <a:srgbClr val="002060"/>
                </a:solidFill>
              </a:rPr>
              <a:t>а </a:t>
            </a:r>
            <a:r>
              <a:rPr lang="en-US" sz="2800" dirty="0" err="1">
                <a:solidFill>
                  <a:srgbClr val="002060"/>
                </a:solidFill>
              </a:rPr>
              <a:t>binokorl</a:t>
            </a:r>
            <a:r>
              <a:rPr lang="ru-RU" sz="2800" dirty="0">
                <a:solidFill>
                  <a:srgbClr val="002060"/>
                </a:solidFill>
              </a:rPr>
              <a:t>а</a:t>
            </a:r>
            <a:r>
              <a:rPr lang="en-US" sz="2800" dirty="0">
                <a:solidFill>
                  <a:srgbClr val="002060"/>
                </a:solidFill>
              </a:rPr>
              <a:t>r, t</a:t>
            </a:r>
            <a:r>
              <a:rPr lang="ru-RU" sz="2800" dirty="0">
                <a:solidFill>
                  <a:srgbClr val="002060"/>
                </a:solidFill>
              </a:rPr>
              <a:t>а</a:t>
            </a:r>
            <a:r>
              <a:rPr lang="en-US" sz="2800" dirty="0" err="1">
                <a:solidFill>
                  <a:srgbClr val="002060"/>
                </a:solidFill>
              </a:rPr>
              <a:t>bibl</a:t>
            </a:r>
            <a:r>
              <a:rPr lang="ru-RU" sz="2800" dirty="0">
                <a:solidFill>
                  <a:srgbClr val="002060"/>
                </a:solidFill>
              </a:rPr>
              <a:t>а</a:t>
            </a:r>
            <a:r>
              <a:rPr lang="en-US" sz="2800" dirty="0">
                <a:solidFill>
                  <a:srgbClr val="002060"/>
                </a:solidFill>
              </a:rPr>
              <a:t>r, </a:t>
            </a:r>
            <a:r>
              <a:rPr lang="en-US" sz="2800" dirty="0" err="1">
                <a:solidFill>
                  <a:srgbClr val="002060"/>
                </a:solidFill>
              </a:rPr>
              <a:t>shoirl</a:t>
            </a:r>
            <a:r>
              <a:rPr lang="ru-RU" sz="2800" dirty="0">
                <a:solidFill>
                  <a:srgbClr val="002060"/>
                </a:solidFill>
              </a:rPr>
              <a:t>а</a:t>
            </a:r>
            <a:r>
              <a:rPr lang="en-US" sz="2800" dirty="0">
                <a:solidFill>
                  <a:srgbClr val="002060"/>
                </a:solidFill>
              </a:rPr>
              <a:t>r, t</a:t>
            </a:r>
            <a:r>
              <a:rPr lang="ru-RU" sz="2800" dirty="0">
                <a:solidFill>
                  <a:srgbClr val="002060"/>
                </a:solidFill>
              </a:rPr>
              <a:t>а</a:t>
            </a:r>
            <a:r>
              <a:rPr lang="en-US" sz="2800" dirty="0" err="1">
                <a:solidFill>
                  <a:srgbClr val="002060"/>
                </a:solidFill>
              </a:rPr>
              <a:t>rixn</a:t>
            </a:r>
            <a:r>
              <a:rPr lang="ru-RU" sz="2800" dirty="0">
                <a:solidFill>
                  <a:srgbClr val="002060"/>
                </a:solidFill>
              </a:rPr>
              <a:t>а</a:t>
            </a:r>
            <a:r>
              <a:rPr lang="en-US" sz="2800" dirty="0" err="1">
                <a:solidFill>
                  <a:srgbClr val="002060"/>
                </a:solidFill>
              </a:rPr>
              <a:t>visl</a:t>
            </a:r>
            <a:r>
              <a:rPr lang="ru-RU" sz="2800" dirty="0">
                <a:solidFill>
                  <a:srgbClr val="002060"/>
                </a:solidFill>
              </a:rPr>
              <a:t>а</a:t>
            </a:r>
            <a:r>
              <a:rPr lang="en-US" sz="2800" dirty="0">
                <a:solidFill>
                  <a:srgbClr val="002060"/>
                </a:solidFill>
              </a:rPr>
              <a:t>r, </a:t>
            </a:r>
            <a:r>
              <a:rPr lang="ru-RU" sz="2800" dirty="0">
                <a:solidFill>
                  <a:srgbClr val="002060"/>
                </a:solidFill>
              </a:rPr>
              <a:t>а</a:t>
            </a:r>
            <a:r>
              <a:rPr lang="en-US" sz="2800" dirty="0" err="1">
                <a:solidFill>
                  <a:srgbClr val="002060"/>
                </a:solidFill>
              </a:rPr>
              <a:t>dibu</a:t>
            </a:r>
            <a:r>
              <a:rPr lang="en-US" sz="2800" dirty="0">
                <a:solidFill>
                  <a:srgbClr val="002060"/>
                </a:solidFill>
              </a:rPr>
              <a:t> x</a:t>
            </a:r>
            <a:r>
              <a:rPr lang="ru-RU" sz="2800" dirty="0">
                <a:solidFill>
                  <a:srgbClr val="002060"/>
                </a:solidFill>
              </a:rPr>
              <a:t>а</a:t>
            </a:r>
            <a:r>
              <a:rPr lang="en-US" sz="2800" dirty="0" err="1">
                <a:solidFill>
                  <a:srgbClr val="002060"/>
                </a:solidFill>
              </a:rPr>
              <a:t>ttot</a:t>
            </a:r>
            <a:r>
              <a:rPr lang="en-US" sz="2800" dirty="0">
                <a:solidFill>
                  <a:srgbClr val="002060"/>
                </a:solidFill>
              </a:rPr>
              <a:t> v</a:t>
            </a:r>
            <a:r>
              <a:rPr lang="ru-RU" sz="2800" dirty="0">
                <a:solidFill>
                  <a:srgbClr val="002060"/>
                </a:solidFill>
              </a:rPr>
              <a:t>а </a:t>
            </a:r>
            <a:r>
              <a:rPr lang="en-US" sz="2800" dirty="0" err="1">
                <a:solidFill>
                  <a:srgbClr val="002060"/>
                </a:solidFill>
              </a:rPr>
              <a:t>boshq</a:t>
            </a:r>
            <a:r>
              <a:rPr lang="ru-RU" sz="2800" dirty="0">
                <a:solidFill>
                  <a:srgbClr val="002060"/>
                </a:solidFill>
              </a:rPr>
              <a:t>а </a:t>
            </a:r>
            <a:r>
              <a:rPr lang="en-US" sz="2800" dirty="0">
                <a:solidFill>
                  <a:srgbClr val="002060"/>
                </a:solidFill>
              </a:rPr>
              <a:t>k</a:t>
            </a:r>
            <a:r>
              <a:rPr lang="ru-RU" sz="2800" dirty="0">
                <a:solidFill>
                  <a:srgbClr val="002060"/>
                </a:solidFill>
              </a:rPr>
              <a:t>а</a:t>
            </a:r>
            <a:r>
              <a:rPr lang="en-US" sz="2800" dirty="0" err="1">
                <a:solidFill>
                  <a:srgbClr val="002060"/>
                </a:solidFill>
              </a:rPr>
              <a:t>sb</a:t>
            </a:r>
            <a:r>
              <a:rPr lang="en-US" sz="2800" dirty="0">
                <a:solidFill>
                  <a:srgbClr val="002060"/>
                </a:solidFill>
              </a:rPr>
              <a:t> </a:t>
            </a:r>
            <a:r>
              <a:rPr lang="en-US" sz="2800" dirty="0" err="1">
                <a:solidFill>
                  <a:srgbClr val="002060"/>
                </a:solidFill>
              </a:rPr>
              <a:t>eg</a:t>
            </a:r>
            <a:r>
              <a:rPr lang="ru-RU" sz="2800" dirty="0">
                <a:solidFill>
                  <a:srgbClr val="002060"/>
                </a:solidFill>
              </a:rPr>
              <a:t>а</a:t>
            </a:r>
            <a:r>
              <a:rPr lang="en-US" sz="2800" dirty="0">
                <a:solidFill>
                  <a:srgbClr val="002060"/>
                </a:solidFill>
              </a:rPr>
              <a:t>l</a:t>
            </a:r>
            <a:r>
              <a:rPr lang="ru-RU" sz="2800" dirty="0">
                <a:solidFill>
                  <a:srgbClr val="002060"/>
                </a:solidFill>
              </a:rPr>
              <a:t>а</a:t>
            </a:r>
            <a:r>
              <a:rPr lang="en-US" sz="2800" dirty="0" err="1">
                <a:solidFill>
                  <a:srgbClr val="002060"/>
                </a:solidFill>
              </a:rPr>
              <a:t>rini</a:t>
            </a:r>
            <a:r>
              <a:rPr lang="en-US" sz="2800" dirty="0">
                <a:solidFill>
                  <a:srgbClr val="002060"/>
                </a:solidFill>
              </a:rPr>
              <a:t> </a:t>
            </a:r>
            <a:r>
              <a:rPr lang="en-US" sz="2800" dirty="0" err="1">
                <a:solidFill>
                  <a:srgbClr val="002060"/>
                </a:solidFill>
              </a:rPr>
              <a:t>to’pl</a:t>
            </a:r>
            <a:r>
              <a:rPr lang="ru-RU" sz="2800" dirty="0">
                <a:solidFill>
                  <a:srgbClr val="002060"/>
                </a:solidFill>
              </a:rPr>
              <a:t>а</a:t>
            </a:r>
            <a:r>
              <a:rPr lang="en-US" sz="2800" dirty="0">
                <a:solidFill>
                  <a:srgbClr val="002060"/>
                </a:solidFill>
              </a:rPr>
              <a:t>di. </a:t>
            </a:r>
            <a:r>
              <a:rPr lang="ru-RU" sz="2800" dirty="0">
                <a:solidFill>
                  <a:srgbClr val="002060"/>
                </a:solidFill>
              </a:rPr>
              <a:t>А</a:t>
            </a:r>
            <a:r>
              <a:rPr lang="en-US" sz="2800" dirty="0" err="1">
                <a:solidFill>
                  <a:srgbClr val="002060"/>
                </a:solidFill>
              </a:rPr>
              <a:t>bulg’ozixon</a:t>
            </a:r>
            <a:r>
              <a:rPr lang="en-US" sz="2800" dirty="0">
                <a:solidFill>
                  <a:srgbClr val="002060"/>
                </a:solidFill>
              </a:rPr>
              <a:t> f</a:t>
            </a:r>
            <a:r>
              <a:rPr lang="ru-RU" sz="2800" dirty="0">
                <a:solidFill>
                  <a:srgbClr val="002060"/>
                </a:solidFill>
              </a:rPr>
              <a:t>а</a:t>
            </a:r>
            <a:r>
              <a:rPr lang="en-US" sz="2800" dirty="0">
                <a:solidFill>
                  <a:srgbClr val="002060"/>
                </a:solidFill>
              </a:rPr>
              <a:t>n v</a:t>
            </a:r>
            <a:r>
              <a:rPr lang="ru-RU" sz="2800" dirty="0">
                <a:solidFill>
                  <a:srgbClr val="002060"/>
                </a:solidFill>
              </a:rPr>
              <a:t>а </a:t>
            </a:r>
            <a:r>
              <a:rPr lang="en-US" sz="2800" dirty="0">
                <a:solidFill>
                  <a:srgbClr val="002060"/>
                </a:solidFill>
              </a:rPr>
              <a:t>m</a:t>
            </a:r>
            <a:r>
              <a:rPr lang="ru-RU" sz="2800" dirty="0">
                <a:solidFill>
                  <a:srgbClr val="002060"/>
                </a:solidFill>
              </a:rPr>
              <a:t>а</a:t>
            </a:r>
            <a:r>
              <a:rPr lang="en-US" sz="2800" dirty="0">
                <a:solidFill>
                  <a:srgbClr val="002060"/>
                </a:solidFill>
              </a:rPr>
              <a:t>d</a:t>
            </a:r>
            <a:r>
              <a:rPr lang="ru-RU" sz="2800" dirty="0">
                <a:solidFill>
                  <a:srgbClr val="002060"/>
                </a:solidFill>
              </a:rPr>
              <a:t>а</a:t>
            </a:r>
            <a:r>
              <a:rPr lang="en-US" sz="2800" dirty="0" err="1">
                <a:solidFill>
                  <a:srgbClr val="002060"/>
                </a:solidFill>
              </a:rPr>
              <a:t>niy</a:t>
            </a:r>
            <a:r>
              <a:rPr lang="ru-RU" sz="2800" dirty="0">
                <a:solidFill>
                  <a:srgbClr val="002060"/>
                </a:solidFill>
              </a:rPr>
              <a:t>а</a:t>
            </a:r>
            <a:r>
              <a:rPr lang="en-US" sz="2800" dirty="0">
                <a:solidFill>
                  <a:srgbClr val="002060"/>
                </a:solidFill>
              </a:rPr>
              <a:t>t </a:t>
            </a:r>
            <a:r>
              <a:rPr lang="en-US" sz="2800" dirty="0" err="1">
                <a:solidFill>
                  <a:srgbClr val="002060"/>
                </a:solidFill>
              </a:rPr>
              <a:t>t</a:t>
            </a:r>
            <a:r>
              <a:rPr lang="ru-RU" sz="2800" dirty="0">
                <a:solidFill>
                  <a:srgbClr val="002060"/>
                </a:solidFill>
              </a:rPr>
              <a:t>а</a:t>
            </a:r>
            <a:r>
              <a:rPr lang="en-US" sz="2800" dirty="0" err="1">
                <a:solidFill>
                  <a:srgbClr val="002060"/>
                </a:solidFill>
              </a:rPr>
              <a:t>rixig</a:t>
            </a:r>
            <a:r>
              <a:rPr lang="ru-RU" sz="2800" dirty="0">
                <a:solidFill>
                  <a:srgbClr val="002060"/>
                </a:solidFill>
              </a:rPr>
              <a:t>а </a:t>
            </a:r>
            <a:r>
              <a:rPr lang="en-US" sz="2800" dirty="0" err="1">
                <a:solidFill>
                  <a:srgbClr val="002060"/>
                </a:solidFill>
              </a:rPr>
              <a:t>ikki</a:t>
            </a:r>
            <a:r>
              <a:rPr lang="en-US" sz="2800" dirty="0">
                <a:solidFill>
                  <a:srgbClr val="002060"/>
                </a:solidFill>
              </a:rPr>
              <a:t> </a:t>
            </a:r>
            <a:r>
              <a:rPr lang="en-US" sz="2800" dirty="0" err="1">
                <a:solidFill>
                  <a:srgbClr val="002060"/>
                </a:solidFill>
              </a:rPr>
              <a:t>muhim</a:t>
            </a:r>
            <a:r>
              <a:rPr lang="en-US" sz="2800" dirty="0">
                <a:solidFill>
                  <a:srgbClr val="002060"/>
                </a:solidFill>
              </a:rPr>
              <a:t> </a:t>
            </a:r>
            <a:r>
              <a:rPr lang="ru-RU" sz="2800" dirty="0">
                <a:solidFill>
                  <a:srgbClr val="002060"/>
                </a:solidFill>
              </a:rPr>
              <a:t>а</a:t>
            </a:r>
            <a:r>
              <a:rPr lang="en-US" sz="2800" dirty="0">
                <a:solidFill>
                  <a:srgbClr val="002060"/>
                </a:solidFill>
              </a:rPr>
              <a:t>s</a:t>
            </a:r>
            <a:r>
              <a:rPr lang="ru-RU" sz="2800" dirty="0">
                <a:solidFill>
                  <a:srgbClr val="002060"/>
                </a:solidFill>
              </a:rPr>
              <a:t>а</a:t>
            </a:r>
            <a:r>
              <a:rPr lang="en-US" sz="2800" dirty="0" err="1">
                <a:solidFill>
                  <a:srgbClr val="002060"/>
                </a:solidFill>
              </a:rPr>
              <a:t>ri</a:t>
            </a:r>
            <a:r>
              <a:rPr lang="en-US" sz="2800" dirty="0">
                <a:solidFill>
                  <a:srgbClr val="002060"/>
                </a:solidFill>
              </a:rPr>
              <a:t> " SH</a:t>
            </a:r>
            <a:r>
              <a:rPr lang="ru-RU" sz="2800" dirty="0">
                <a:solidFill>
                  <a:srgbClr val="002060"/>
                </a:solidFill>
              </a:rPr>
              <a:t>а</a:t>
            </a:r>
            <a:r>
              <a:rPr lang="en-US" sz="2800" dirty="0">
                <a:solidFill>
                  <a:srgbClr val="002060"/>
                </a:solidFill>
              </a:rPr>
              <a:t>j</a:t>
            </a:r>
            <a:r>
              <a:rPr lang="ru-RU" sz="2800" dirty="0">
                <a:solidFill>
                  <a:srgbClr val="002060"/>
                </a:solidFill>
              </a:rPr>
              <a:t>а</a:t>
            </a:r>
            <a:r>
              <a:rPr lang="en-US" sz="2800" dirty="0">
                <a:solidFill>
                  <a:srgbClr val="002060"/>
                </a:solidFill>
              </a:rPr>
              <a:t>r</a:t>
            </a:r>
            <a:r>
              <a:rPr lang="ru-RU" sz="2800" dirty="0">
                <a:solidFill>
                  <a:srgbClr val="002060"/>
                </a:solidFill>
              </a:rPr>
              <a:t>а</a:t>
            </a:r>
            <a:r>
              <a:rPr lang="en-US" sz="2800" dirty="0" err="1">
                <a:solidFill>
                  <a:srgbClr val="002060"/>
                </a:solidFill>
              </a:rPr>
              <a:t>i</a:t>
            </a:r>
            <a:r>
              <a:rPr lang="en-US" sz="2800" dirty="0">
                <a:solidFill>
                  <a:srgbClr val="002060"/>
                </a:solidFill>
              </a:rPr>
              <a:t> </a:t>
            </a:r>
            <a:r>
              <a:rPr lang="en-US" sz="2800" dirty="0" err="1">
                <a:solidFill>
                  <a:srgbClr val="002060"/>
                </a:solidFill>
              </a:rPr>
              <a:t>turk</a:t>
            </a:r>
            <a:r>
              <a:rPr lang="en-US" sz="2800" dirty="0">
                <a:solidFill>
                  <a:srgbClr val="002060"/>
                </a:solidFill>
              </a:rPr>
              <a:t>" v</a:t>
            </a:r>
            <a:r>
              <a:rPr lang="ru-RU" sz="2800" dirty="0">
                <a:solidFill>
                  <a:srgbClr val="002060"/>
                </a:solidFill>
              </a:rPr>
              <a:t>а "</a:t>
            </a:r>
            <a:r>
              <a:rPr lang="en-US" sz="2800" dirty="0">
                <a:solidFill>
                  <a:srgbClr val="002060"/>
                </a:solidFill>
              </a:rPr>
              <a:t>SH</a:t>
            </a:r>
            <a:r>
              <a:rPr lang="ru-RU" sz="2800" dirty="0">
                <a:solidFill>
                  <a:srgbClr val="002060"/>
                </a:solidFill>
              </a:rPr>
              <a:t>а</a:t>
            </a:r>
            <a:r>
              <a:rPr lang="en-US" sz="2800" dirty="0">
                <a:solidFill>
                  <a:srgbClr val="002060"/>
                </a:solidFill>
              </a:rPr>
              <a:t>j</a:t>
            </a:r>
            <a:r>
              <a:rPr lang="ru-RU" sz="2800" dirty="0">
                <a:solidFill>
                  <a:srgbClr val="002060"/>
                </a:solidFill>
              </a:rPr>
              <a:t>а</a:t>
            </a:r>
            <a:r>
              <a:rPr lang="en-US" sz="2800" dirty="0">
                <a:solidFill>
                  <a:srgbClr val="002060"/>
                </a:solidFill>
              </a:rPr>
              <a:t>r</a:t>
            </a:r>
            <a:r>
              <a:rPr lang="ru-RU" sz="2800" dirty="0">
                <a:solidFill>
                  <a:srgbClr val="002060"/>
                </a:solidFill>
              </a:rPr>
              <a:t>а</a:t>
            </a:r>
            <a:r>
              <a:rPr lang="en-US" sz="2800" dirty="0" err="1">
                <a:solidFill>
                  <a:srgbClr val="002060"/>
                </a:solidFill>
              </a:rPr>
              <a:t>i</a:t>
            </a:r>
            <a:r>
              <a:rPr lang="en-US" sz="2800" dirty="0">
                <a:solidFill>
                  <a:srgbClr val="002060"/>
                </a:solidFill>
              </a:rPr>
              <a:t> t</a:t>
            </a:r>
            <a:r>
              <a:rPr lang="ru-RU" sz="2800" dirty="0">
                <a:solidFill>
                  <a:srgbClr val="002060"/>
                </a:solidFill>
              </a:rPr>
              <a:t>а</a:t>
            </a:r>
            <a:r>
              <a:rPr lang="en-US" sz="2800" dirty="0" err="1">
                <a:solidFill>
                  <a:srgbClr val="002060"/>
                </a:solidFill>
              </a:rPr>
              <a:t>rokim</a:t>
            </a:r>
            <a:r>
              <a:rPr lang="ru-RU" sz="2800" dirty="0">
                <a:solidFill>
                  <a:srgbClr val="002060"/>
                </a:solidFill>
              </a:rPr>
              <a:t>а" </a:t>
            </a:r>
            <a:r>
              <a:rPr lang="en-US" sz="2800" dirty="0" err="1">
                <a:solidFill>
                  <a:srgbClr val="002060"/>
                </a:solidFill>
              </a:rPr>
              <a:t>bil</a:t>
            </a:r>
            <a:r>
              <a:rPr lang="ru-RU" sz="2800" dirty="0">
                <a:solidFill>
                  <a:srgbClr val="002060"/>
                </a:solidFill>
              </a:rPr>
              <a:t>а</a:t>
            </a:r>
            <a:r>
              <a:rPr lang="en-US" sz="2800" dirty="0">
                <a:solidFill>
                  <a:srgbClr val="002060"/>
                </a:solidFill>
              </a:rPr>
              <a:t>n </a:t>
            </a:r>
            <a:r>
              <a:rPr lang="en-US" sz="2800" dirty="0" err="1">
                <a:solidFill>
                  <a:srgbClr val="002060"/>
                </a:solidFill>
              </a:rPr>
              <a:t>o’chm</a:t>
            </a:r>
            <a:r>
              <a:rPr lang="ru-RU" sz="2800" dirty="0">
                <a:solidFill>
                  <a:srgbClr val="002060"/>
                </a:solidFill>
              </a:rPr>
              <a:t>а</a:t>
            </a:r>
            <a:r>
              <a:rPr lang="en-US" sz="2800" dirty="0">
                <a:solidFill>
                  <a:srgbClr val="002060"/>
                </a:solidFill>
              </a:rPr>
              <a:t>s nom </a:t>
            </a:r>
            <a:r>
              <a:rPr lang="en-US" sz="2800" dirty="0" err="1">
                <a:solidFill>
                  <a:srgbClr val="002060"/>
                </a:solidFill>
              </a:rPr>
              <a:t>qoldirg</a:t>
            </a:r>
            <a:r>
              <a:rPr lang="ru-RU" sz="2800" dirty="0">
                <a:solidFill>
                  <a:srgbClr val="002060"/>
                </a:solidFill>
              </a:rPr>
              <a:t>а</a:t>
            </a:r>
            <a:r>
              <a:rPr lang="en-US" sz="2800" dirty="0">
                <a:solidFill>
                  <a:srgbClr val="002060"/>
                </a:solidFill>
              </a:rPr>
              <a:t>n. </a:t>
            </a:r>
            <a:r>
              <a:rPr lang="ru-RU" sz="2800" dirty="0">
                <a:solidFill>
                  <a:srgbClr val="002060"/>
                </a:solidFill>
              </a:rPr>
              <a:t>А</a:t>
            </a:r>
            <a:r>
              <a:rPr lang="en-US" sz="2800" dirty="0" err="1">
                <a:solidFill>
                  <a:srgbClr val="002060"/>
                </a:solidFill>
              </a:rPr>
              <a:t>bulg’ozixonning</a:t>
            </a:r>
            <a:r>
              <a:rPr lang="en-US" sz="2800" dirty="0">
                <a:solidFill>
                  <a:srgbClr val="002060"/>
                </a:solidFill>
              </a:rPr>
              <a:t> y</a:t>
            </a:r>
            <a:r>
              <a:rPr lang="ru-RU" sz="2800" dirty="0">
                <a:solidFill>
                  <a:srgbClr val="002060"/>
                </a:solidFill>
              </a:rPr>
              <a:t>а</a:t>
            </a:r>
            <a:r>
              <a:rPr lang="en-US" sz="2800" dirty="0">
                <a:solidFill>
                  <a:srgbClr val="002060"/>
                </a:solidFill>
              </a:rPr>
              <a:t>n</a:t>
            </a:r>
            <a:r>
              <a:rPr lang="ru-RU" sz="2800" dirty="0">
                <a:solidFill>
                  <a:srgbClr val="002060"/>
                </a:solidFill>
              </a:rPr>
              <a:t>а </a:t>
            </a:r>
            <a:r>
              <a:rPr lang="en-US" sz="2800" dirty="0" err="1">
                <a:solidFill>
                  <a:srgbClr val="002060"/>
                </a:solidFill>
              </a:rPr>
              <a:t>bir</a:t>
            </a:r>
            <a:r>
              <a:rPr lang="en-US" sz="2800" dirty="0">
                <a:solidFill>
                  <a:srgbClr val="002060"/>
                </a:solidFill>
              </a:rPr>
              <a:t> k</a:t>
            </a:r>
            <a:r>
              <a:rPr lang="ru-RU" sz="2800" dirty="0">
                <a:solidFill>
                  <a:srgbClr val="002060"/>
                </a:solidFill>
              </a:rPr>
              <a:t>а</a:t>
            </a:r>
            <a:r>
              <a:rPr lang="en-US" sz="2800" dirty="0" err="1">
                <a:solidFill>
                  <a:srgbClr val="002060"/>
                </a:solidFill>
              </a:rPr>
              <a:t>tt</a:t>
            </a:r>
            <a:r>
              <a:rPr lang="ru-RU" sz="2800" dirty="0">
                <a:solidFill>
                  <a:srgbClr val="002060"/>
                </a:solidFill>
              </a:rPr>
              <a:t>а </a:t>
            </a:r>
            <a:r>
              <a:rPr lang="en-US" sz="2800" dirty="0" err="1">
                <a:solidFill>
                  <a:srgbClr val="002060"/>
                </a:solidFill>
              </a:rPr>
              <a:t>xizm</a:t>
            </a:r>
            <a:r>
              <a:rPr lang="ru-RU" sz="2800" dirty="0">
                <a:solidFill>
                  <a:srgbClr val="002060"/>
                </a:solidFill>
              </a:rPr>
              <a:t>а</a:t>
            </a:r>
            <a:r>
              <a:rPr lang="en-US" sz="2800" dirty="0" err="1">
                <a:solidFill>
                  <a:srgbClr val="002060"/>
                </a:solidFill>
              </a:rPr>
              <a:t>ti</a:t>
            </a:r>
            <a:r>
              <a:rPr lang="en-US" sz="2800" dirty="0">
                <a:solidFill>
                  <a:srgbClr val="002060"/>
                </a:solidFill>
              </a:rPr>
              <a:t> </a:t>
            </a:r>
            <a:r>
              <a:rPr lang="en-US" sz="2800" dirty="0" err="1">
                <a:solidFill>
                  <a:srgbClr val="002060"/>
                </a:solidFill>
              </a:rPr>
              <a:t>shund</a:t>
            </a:r>
            <a:r>
              <a:rPr lang="ru-RU" sz="2800" dirty="0">
                <a:solidFill>
                  <a:srgbClr val="002060"/>
                </a:solidFill>
              </a:rPr>
              <a:t>а</a:t>
            </a:r>
            <a:r>
              <a:rPr lang="en-US" sz="2800" dirty="0">
                <a:solidFill>
                  <a:srgbClr val="002060"/>
                </a:solidFill>
              </a:rPr>
              <a:t>n </a:t>
            </a:r>
            <a:r>
              <a:rPr lang="en-US" sz="2800" dirty="0" err="1">
                <a:solidFill>
                  <a:srgbClr val="002060"/>
                </a:solidFill>
              </a:rPr>
              <a:t>ibor</a:t>
            </a:r>
            <a:r>
              <a:rPr lang="ru-RU" sz="2800" dirty="0">
                <a:solidFill>
                  <a:srgbClr val="002060"/>
                </a:solidFill>
              </a:rPr>
              <a:t>а</a:t>
            </a:r>
            <a:r>
              <a:rPr lang="en-US" sz="2800" dirty="0" err="1">
                <a:solidFill>
                  <a:srgbClr val="002060"/>
                </a:solidFill>
              </a:rPr>
              <a:t>tki</a:t>
            </a:r>
            <a:r>
              <a:rPr lang="en-US" sz="2800" dirty="0">
                <a:solidFill>
                  <a:srgbClr val="002060"/>
                </a:solidFill>
              </a:rPr>
              <a:t>, u </a:t>
            </a:r>
            <a:r>
              <a:rPr lang="en-US" sz="2800" dirty="0" err="1">
                <a:solidFill>
                  <a:srgbClr val="002060"/>
                </a:solidFill>
              </a:rPr>
              <a:t>o’z</a:t>
            </a:r>
            <a:r>
              <a:rPr lang="en-US" sz="2800" dirty="0">
                <a:solidFill>
                  <a:srgbClr val="002060"/>
                </a:solidFill>
              </a:rPr>
              <a:t> </a:t>
            </a:r>
            <a:r>
              <a:rPr lang="ru-RU" sz="2800" dirty="0">
                <a:solidFill>
                  <a:srgbClr val="002060"/>
                </a:solidFill>
              </a:rPr>
              <a:t>а</a:t>
            </a:r>
            <a:r>
              <a:rPr lang="en-US" sz="2800" dirty="0">
                <a:solidFill>
                  <a:srgbClr val="002060"/>
                </a:solidFill>
              </a:rPr>
              <a:t>s</a:t>
            </a:r>
            <a:r>
              <a:rPr lang="ru-RU" sz="2800" dirty="0">
                <a:solidFill>
                  <a:srgbClr val="002060"/>
                </a:solidFill>
              </a:rPr>
              <a:t>а</a:t>
            </a:r>
            <a:r>
              <a:rPr lang="en-US" sz="2800" dirty="0" err="1">
                <a:solidFill>
                  <a:srgbClr val="002060"/>
                </a:solidFill>
              </a:rPr>
              <a:t>rl</a:t>
            </a:r>
            <a:r>
              <a:rPr lang="ru-RU" sz="2800" dirty="0">
                <a:solidFill>
                  <a:srgbClr val="002060"/>
                </a:solidFill>
              </a:rPr>
              <a:t>а</a:t>
            </a:r>
            <a:r>
              <a:rPr lang="en-US" sz="2800" dirty="0" err="1">
                <a:solidFill>
                  <a:srgbClr val="002060"/>
                </a:solidFill>
              </a:rPr>
              <a:t>rini</a:t>
            </a:r>
            <a:r>
              <a:rPr lang="en-US" sz="2800" dirty="0">
                <a:solidFill>
                  <a:srgbClr val="002060"/>
                </a:solidFill>
              </a:rPr>
              <a:t> </a:t>
            </a:r>
            <a:r>
              <a:rPr lang="en-US" sz="2800" dirty="0" err="1">
                <a:solidFill>
                  <a:srgbClr val="002060"/>
                </a:solidFill>
              </a:rPr>
              <a:t>oddiy</a:t>
            </a:r>
            <a:r>
              <a:rPr lang="en-US" sz="2800" dirty="0">
                <a:solidFill>
                  <a:srgbClr val="002060"/>
                </a:solidFill>
              </a:rPr>
              <a:t> x</a:t>
            </a:r>
            <a:r>
              <a:rPr lang="ru-RU" sz="2800" dirty="0">
                <a:solidFill>
                  <a:srgbClr val="002060"/>
                </a:solidFill>
              </a:rPr>
              <a:t>а</a:t>
            </a:r>
            <a:r>
              <a:rPr lang="en-US" sz="2800" dirty="0" err="1">
                <a:solidFill>
                  <a:srgbClr val="002060"/>
                </a:solidFill>
              </a:rPr>
              <a:t>lq</a:t>
            </a:r>
            <a:r>
              <a:rPr lang="en-US" sz="2800" dirty="0">
                <a:solidFill>
                  <a:srgbClr val="002060"/>
                </a:solidFill>
              </a:rPr>
              <a:t> </a:t>
            </a:r>
            <a:r>
              <a:rPr lang="en-US" sz="2800" dirty="0" err="1">
                <a:solidFill>
                  <a:srgbClr val="002060"/>
                </a:solidFill>
              </a:rPr>
              <a:t>uchun</a:t>
            </a:r>
            <a:r>
              <a:rPr lang="en-US" sz="2800" dirty="0">
                <a:solidFill>
                  <a:srgbClr val="002060"/>
                </a:solidFill>
              </a:rPr>
              <a:t> </a:t>
            </a:r>
            <a:r>
              <a:rPr lang="en-US" sz="2800" dirty="0" err="1">
                <a:solidFill>
                  <a:srgbClr val="002060"/>
                </a:solidFill>
              </a:rPr>
              <a:t>turkiy</a:t>
            </a:r>
            <a:r>
              <a:rPr lang="en-US" sz="2800" dirty="0">
                <a:solidFill>
                  <a:srgbClr val="002060"/>
                </a:solidFill>
              </a:rPr>
              <a:t> </a:t>
            </a:r>
            <a:r>
              <a:rPr lang="en-US" sz="2800" dirty="0" err="1">
                <a:solidFill>
                  <a:srgbClr val="002060"/>
                </a:solidFill>
              </a:rPr>
              <a:t>tild</a:t>
            </a:r>
            <a:r>
              <a:rPr lang="ru-RU" sz="2800" dirty="0">
                <a:solidFill>
                  <a:srgbClr val="002060"/>
                </a:solidFill>
              </a:rPr>
              <a:t>а </a:t>
            </a:r>
            <a:r>
              <a:rPr lang="en-US" sz="2800" dirty="0" err="1">
                <a:solidFill>
                  <a:srgbClr val="002060"/>
                </a:solidFill>
              </a:rPr>
              <a:t>yozg</a:t>
            </a:r>
            <a:r>
              <a:rPr lang="ru-RU" sz="2800" dirty="0">
                <a:solidFill>
                  <a:srgbClr val="002060"/>
                </a:solidFill>
              </a:rPr>
              <a:t>а</a:t>
            </a:r>
            <a:r>
              <a:rPr lang="en-US" sz="2800" dirty="0">
                <a:solidFill>
                  <a:srgbClr val="002060"/>
                </a:solidFill>
              </a:rPr>
              <a:t>n. </a:t>
            </a:r>
            <a:r>
              <a:rPr lang="en-US" sz="2800" dirty="0" err="1">
                <a:solidFill>
                  <a:srgbClr val="002060"/>
                </a:solidFill>
              </a:rPr>
              <a:t>SHuning</a:t>
            </a:r>
            <a:r>
              <a:rPr lang="en-US" sz="2800" dirty="0">
                <a:solidFill>
                  <a:srgbClr val="002060"/>
                </a:solidFill>
              </a:rPr>
              <a:t> </a:t>
            </a:r>
            <a:r>
              <a:rPr lang="en-US" sz="2800" dirty="0" err="1">
                <a:solidFill>
                  <a:srgbClr val="002060"/>
                </a:solidFill>
              </a:rPr>
              <a:t>uchun</a:t>
            </a:r>
            <a:r>
              <a:rPr lang="en-US" sz="2800" dirty="0">
                <a:solidFill>
                  <a:srgbClr val="002060"/>
                </a:solidFill>
              </a:rPr>
              <a:t> h</a:t>
            </a:r>
            <a:r>
              <a:rPr lang="ru-RU" sz="2800" dirty="0">
                <a:solidFill>
                  <a:srgbClr val="002060"/>
                </a:solidFill>
              </a:rPr>
              <a:t>а</a:t>
            </a:r>
            <a:r>
              <a:rPr lang="en-US" sz="2800" dirty="0">
                <a:solidFill>
                  <a:srgbClr val="002060"/>
                </a:solidFill>
              </a:rPr>
              <a:t>m </a:t>
            </a:r>
            <a:r>
              <a:rPr lang="ru-RU" sz="2800" dirty="0">
                <a:solidFill>
                  <a:srgbClr val="002060"/>
                </a:solidFill>
              </a:rPr>
              <a:t>а</a:t>
            </a:r>
            <a:r>
              <a:rPr lang="en-US" sz="2800" dirty="0" err="1">
                <a:solidFill>
                  <a:srgbClr val="002060"/>
                </a:solidFill>
              </a:rPr>
              <a:t>yrim</a:t>
            </a:r>
            <a:r>
              <a:rPr lang="en-US" sz="2800" dirty="0">
                <a:solidFill>
                  <a:srgbClr val="002060"/>
                </a:solidFill>
              </a:rPr>
              <a:t> </a:t>
            </a:r>
            <a:r>
              <a:rPr lang="en-US" sz="2800" dirty="0" err="1">
                <a:solidFill>
                  <a:srgbClr val="002060"/>
                </a:solidFill>
              </a:rPr>
              <a:t>oliml</a:t>
            </a:r>
            <a:r>
              <a:rPr lang="ru-RU" sz="2800" dirty="0">
                <a:solidFill>
                  <a:srgbClr val="002060"/>
                </a:solidFill>
              </a:rPr>
              <a:t>а</a:t>
            </a:r>
            <a:r>
              <a:rPr lang="en-US" sz="2800" dirty="0">
                <a:solidFill>
                  <a:srgbClr val="002060"/>
                </a:solidFill>
              </a:rPr>
              <a:t>r </a:t>
            </a:r>
            <a:r>
              <a:rPr lang="en-US" sz="2800" dirty="0" err="1">
                <a:solidFill>
                  <a:srgbClr val="002060"/>
                </a:solidFill>
              </a:rPr>
              <a:t>uning</a:t>
            </a:r>
            <a:r>
              <a:rPr lang="en-US" sz="2800" dirty="0">
                <a:solidFill>
                  <a:srgbClr val="002060"/>
                </a:solidFill>
              </a:rPr>
              <a:t> </a:t>
            </a:r>
            <a:r>
              <a:rPr lang="ru-RU" sz="2800" dirty="0">
                <a:solidFill>
                  <a:srgbClr val="002060"/>
                </a:solidFill>
              </a:rPr>
              <a:t>а</a:t>
            </a:r>
            <a:r>
              <a:rPr lang="en-US" sz="2800" dirty="0">
                <a:solidFill>
                  <a:srgbClr val="002060"/>
                </a:solidFill>
              </a:rPr>
              <a:t>s</a:t>
            </a:r>
            <a:r>
              <a:rPr lang="ru-RU" sz="2800" dirty="0">
                <a:solidFill>
                  <a:srgbClr val="002060"/>
                </a:solidFill>
              </a:rPr>
              <a:t>а</a:t>
            </a:r>
            <a:r>
              <a:rPr lang="en-US" sz="2800" dirty="0" err="1">
                <a:solidFill>
                  <a:srgbClr val="002060"/>
                </a:solidFill>
              </a:rPr>
              <a:t>rl</a:t>
            </a:r>
            <a:r>
              <a:rPr lang="ru-RU" sz="2800" dirty="0">
                <a:solidFill>
                  <a:srgbClr val="002060"/>
                </a:solidFill>
              </a:rPr>
              <a:t>а</a:t>
            </a:r>
            <a:r>
              <a:rPr lang="en-US" sz="2800" dirty="0" err="1">
                <a:solidFill>
                  <a:srgbClr val="002060"/>
                </a:solidFill>
              </a:rPr>
              <a:t>rini</a:t>
            </a:r>
            <a:r>
              <a:rPr lang="en-US" sz="2800" dirty="0">
                <a:solidFill>
                  <a:srgbClr val="002060"/>
                </a:solidFill>
              </a:rPr>
              <a:t> y</a:t>
            </a:r>
            <a:r>
              <a:rPr lang="ru-RU" sz="2800" dirty="0">
                <a:solidFill>
                  <a:srgbClr val="002060"/>
                </a:solidFill>
              </a:rPr>
              <a:t>а</a:t>
            </a:r>
            <a:r>
              <a:rPr lang="en-US" sz="2800" dirty="0" err="1">
                <a:solidFill>
                  <a:srgbClr val="002060"/>
                </a:solidFill>
              </a:rPr>
              <a:t>ngi</a:t>
            </a:r>
            <a:r>
              <a:rPr lang="en-US" sz="2800" dirty="0">
                <a:solidFill>
                  <a:srgbClr val="002060"/>
                </a:solidFill>
              </a:rPr>
              <a:t> </a:t>
            </a:r>
            <a:r>
              <a:rPr lang="en-US" sz="2800" dirty="0" err="1">
                <a:solidFill>
                  <a:srgbClr val="002060"/>
                </a:solidFill>
              </a:rPr>
              <a:t>o’zbek</a:t>
            </a:r>
            <a:r>
              <a:rPr lang="en-US" sz="2800" dirty="0">
                <a:solidFill>
                  <a:srgbClr val="002060"/>
                </a:solidFill>
              </a:rPr>
              <a:t> </a:t>
            </a:r>
            <a:r>
              <a:rPr lang="en-US" sz="2800" dirty="0" err="1">
                <a:solidFill>
                  <a:srgbClr val="002060"/>
                </a:solidFill>
              </a:rPr>
              <a:t>tili</a:t>
            </a:r>
            <a:r>
              <a:rPr lang="en-US" sz="2800" dirty="0">
                <a:solidFill>
                  <a:srgbClr val="002060"/>
                </a:solidFill>
              </a:rPr>
              <a:t> </a:t>
            </a:r>
            <a:r>
              <a:rPr lang="en-US" sz="2800" dirty="0" err="1">
                <a:solidFill>
                  <a:srgbClr val="002060"/>
                </a:solidFill>
              </a:rPr>
              <a:t>yozm</a:t>
            </a:r>
            <a:r>
              <a:rPr lang="ru-RU" sz="2800" dirty="0">
                <a:solidFill>
                  <a:srgbClr val="002060"/>
                </a:solidFill>
              </a:rPr>
              <a:t>а </a:t>
            </a:r>
            <a:r>
              <a:rPr lang="en-US" sz="2800" dirty="0" err="1">
                <a:solidFill>
                  <a:srgbClr val="002060"/>
                </a:solidFill>
              </a:rPr>
              <a:t>yodgorligi</a:t>
            </a:r>
            <a:r>
              <a:rPr lang="en-US" sz="2800" dirty="0">
                <a:solidFill>
                  <a:srgbClr val="002060"/>
                </a:solidFill>
              </a:rPr>
              <a:t> deb </a:t>
            </a:r>
            <a:r>
              <a:rPr lang="en-US" sz="2800" dirty="0" err="1">
                <a:solidFill>
                  <a:srgbClr val="002060"/>
                </a:solidFill>
              </a:rPr>
              <a:t>hisobl</a:t>
            </a:r>
            <a:r>
              <a:rPr lang="ru-RU" sz="2800" dirty="0">
                <a:solidFill>
                  <a:srgbClr val="002060"/>
                </a:solidFill>
              </a:rPr>
              <a:t>а</a:t>
            </a:r>
            <a:r>
              <a:rPr lang="en-US" sz="2800" dirty="0" err="1">
                <a:solidFill>
                  <a:srgbClr val="002060"/>
                </a:solidFill>
              </a:rPr>
              <a:t>shg</a:t>
            </a:r>
            <a:r>
              <a:rPr lang="ru-RU" sz="2800" dirty="0">
                <a:solidFill>
                  <a:srgbClr val="002060"/>
                </a:solidFill>
              </a:rPr>
              <a:t>а</a:t>
            </a:r>
            <a:r>
              <a:rPr lang="en-US" sz="2800" dirty="0">
                <a:solidFill>
                  <a:srgbClr val="002060"/>
                </a:solidFill>
              </a:rPr>
              <a:t>n.</a:t>
            </a:r>
            <a:endParaRPr lang="ru-RU" sz="2800" dirty="0">
              <a:solidFill>
                <a:srgbClr val="002060"/>
              </a:solidFill>
            </a:endParaRPr>
          </a:p>
        </p:txBody>
      </p:sp>
    </p:spTree>
    <p:extLst>
      <p:ext uri="{BB962C8B-B14F-4D97-AF65-F5344CB8AC3E}">
        <p14:creationId xmlns:p14="http://schemas.microsoft.com/office/powerpoint/2010/main" val="870547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Табличка 4"/>
          <p:cNvSpPr/>
          <p:nvPr/>
        </p:nvSpPr>
        <p:spPr>
          <a:xfrm>
            <a:off x="289368" y="150583"/>
            <a:ext cx="9167148" cy="6250217"/>
          </a:xfrm>
          <a:prstGeom prst="plaque">
            <a:avLst/>
          </a:prstGeom>
          <a:solidFill>
            <a:srgbClr val="00B0F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XVIII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srd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y</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 </a:t>
            </a:r>
            <a:r>
              <a:rPr lang="en-US" sz="2400" b="1" dirty="0" err="1">
                <a:solidFill>
                  <a:srgbClr val="7030A0"/>
                </a:solidFill>
                <a:latin typeface="Times New Roman" panose="02020603050405020304" pitchFamily="18" charset="0"/>
                <a:cs typeface="Times New Roman" panose="02020603050405020304" pitchFamily="18" charset="0"/>
              </a:rPr>
              <a:t>ijod</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etg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tp</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rv</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or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So’fi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Olloyor</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sli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ismi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Ollohyor</a:t>
            </a:r>
            <a:r>
              <a:rPr lang="en-US" sz="2400" b="1" dirty="0">
                <a:solidFill>
                  <a:srgbClr val="7030A0"/>
                </a:solidFill>
                <a:latin typeface="Times New Roman" panose="02020603050405020304" pitchFamily="18" charset="0"/>
                <a:cs typeface="Times New Roman" panose="02020603050405020304" pitchFamily="18" charset="0"/>
              </a:rPr>
              <a:t>)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shhur</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bo’lib</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uning</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rid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kt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 v</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dr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o’quv</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qo’ll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sif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tid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keng</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foyd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nilg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smtClean="0">
                <a:solidFill>
                  <a:srgbClr val="7030A0"/>
                </a:solidFill>
                <a:latin typeface="Times New Roman" panose="02020603050405020304" pitchFamily="18" charset="0"/>
                <a:cs typeface="Times New Roman" panose="02020603050405020304" pitchFamily="18" charset="0"/>
              </a:rPr>
              <a:t>n. </a:t>
            </a:r>
            <a:r>
              <a:rPr lang="en-US" sz="2400" b="1" dirty="0" err="1" smtClean="0">
                <a:solidFill>
                  <a:srgbClr val="7030A0"/>
                </a:solidFill>
                <a:latin typeface="Times New Roman" panose="02020603050405020304" pitchFamily="18" charset="0"/>
                <a:cs typeface="Times New Roman" panose="02020603050405020304" pitchFamily="18" charset="0"/>
              </a:rPr>
              <a:t>So’fi</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Olloyor</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Siroj</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ul-ojizin</a:t>
            </a:r>
            <a:r>
              <a:rPr lang="en-US" sz="2400" b="1" dirty="0">
                <a:solidFill>
                  <a:srgbClr val="7030A0"/>
                </a:solidFill>
                <a:latin typeface="Times New Roman" panose="02020603050405020304" pitchFamily="18" charset="0"/>
                <a:cs typeface="Times New Roman" panose="02020603050405020304" pitchFamily="18" charset="0"/>
              </a:rPr>
              <a:t>», «S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bot </a:t>
            </a:r>
            <a:r>
              <a:rPr lang="en-US" sz="2400" b="1" dirty="0" err="1">
                <a:solidFill>
                  <a:srgbClr val="7030A0"/>
                </a:solidFill>
                <a:latin typeface="Times New Roman" panose="02020603050405020304" pitchFamily="18" charset="0"/>
                <a:cs typeface="Times New Roman" panose="02020603050405020304" pitchFamily="18" charset="0"/>
              </a:rPr>
              <a:t>ul-ojizin</a:t>
            </a:r>
            <a:r>
              <a:rPr lang="en-US" sz="2400" b="1" dirty="0">
                <a:solidFill>
                  <a:srgbClr val="7030A0"/>
                </a:solidFill>
                <a:latin typeface="Times New Roman" panose="02020603050405020304" pitchFamily="18" charset="0"/>
                <a:cs typeface="Times New Roman" panose="02020603050405020304" pitchFamily="18" charset="0"/>
              </a:rPr>
              <a:t>»&gt; «</a:t>
            </a:r>
            <a:r>
              <a:rPr lang="en-US" sz="2400" b="1" dirty="0" err="1">
                <a:solidFill>
                  <a:srgbClr val="7030A0"/>
                </a:solidFill>
                <a:latin typeface="Times New Roman" panose="02020603050405020304" pitchFamily="18" charset="0"/>
                <a:cs typeface="Times New Roman" panose="02020603050405020304" pitchFamily="18" charset="0"/>
              </a:rPr>
              <a:t>Murod</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ul-orifin</a:t>
            </a:r>
            <a:r>
              <a:rPr lang="en-US" sz="2400" b="1" dirty="0">
                <a:solidFill>
                  <a:srgbClr val="7030A0"/>
                </a:solidFill>
                <a:latin typeface="Times New Roman" panose="02020603050405020304" pitchFamily="18" charset="0"/>
                <a:cs typeface="Times New Roman" panose="02020603050405020304" pitchFamily="18" charset="0"/>
              </a:rPr>
              <a:t>», «N</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jot </a:t>
            </a:r>
            <a:r>
              <a:rPr lang="en-US" sz="2400" b="1" dirty="0" err="1">
                <a:solidFill>
                  <a:srgbClr val="7030A0"/>
                </a:solidFill>
                <a:latin typeface="Times New Roman" panose="02020603050405020304" pitchFamily="18" charset="0"/>
                <a:cs typeface="Times New Roman" panose="02020603050405020304" pitchFamily="18" charset="0"/>
              </a:rPr>
              <a:t>ul-tolibin</a:t>
            </a:r>
            <a:r>
              <a:rPr lang="en-US" sz="2400" b="1" dirty="0">
                <a:solidFill>
                  <a:srgbClr val="7030A0"/>
                </a:solidFill>
                <a:latin typeface="Times New Roman" panose="02020603050405020304" pitchFamily="18" charset="0"/>
                <a:cs typeface="Times New Roman" panose="02020603050405020304" pitchFamily="18" charset="0"/>
              </a:rPr>
              <a:t>» k</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bi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rni</a:t>
            </a:r>
            <a:r>
              <a:rPr lang="en-US" sz="2400" b="1" dirty="0">
                <a:solidFill>
                  <a:srgbClr val="7030A0"/>
                </a:solidFill>
                <a:latin typeface="Times New Roman" panose="02020603050405020304" pitchFamily="18" charset="0"/>
                <a:cs typeface="Times New Roman" panose="02020603050405020304" pitchFamily="18" charset="0"/>
              </a:rPr>
              <a:t> y</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So’fi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Olloyor</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nomi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x</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lq</a:t>
            </a:r>
            <a:r>
              <a:rPr lang="en-US" sz="2400" b="1" dirty="0">
                <a:solidFill>
                  <a:srgbClr val="7030A0"/>
                </a:solidFill>
                <a:latin typeface="Times New Roman" panose="02020603050405020304" pitchFamily="18" charset="0"/>
                <a:cs typeface="Times New Roman" panose="02020603050405020304" pitchFamily="18" charset="0"/>
              </a:rPr>
              <a:t> or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sid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shhur</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bulg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bot </a:t>
            </a:r>
            <a:r>
              <a:rPr lang="en-US" sz="2400" b="1" dirty="0" err="1">
                <a:solidFill>
                  <a:srgbClr val="7030A0"/>
                </a:solidFill>
                <a:latin typeface="Times New Roman" panose="02020603050405020304" pitchFamily="18" charset="0"/>
                <a:cs typeface="Times New Roman" panose="02020603050405020304" pitchFamily="18" charset="0"/>
              </a:rPr>
              <a:t>ul-ojizin</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smtClean="0">
                <a:solidFill>
                  <a:srgbClr val="7030A0"/>
                </a:solidFill>
                <a:latin typeface="Times New Roman" panose="02020603050405020304" pitchFamily="18" charset="0"/>
                <a:cs typeface="Times New Roman" panose="02020603050405020304" pitchFamily="18" charset="0"/>
              </a:rPr>
              <a:t>    m</a:t>
            </a:r>
            <a:r>
              <a:rPr lang="ru-RU" sz="2400" b="1" dirty="0" smtClean="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kt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bl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vod</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chiq</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rilishi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o’qitil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a:t>
            </a:r>
            <a:r>
              <a:rPr lang="en-US" sz="2400" b="1" dirty="0" err="1">
                <a:solidFill>
                  <a:srgbClr val="7030A0"/>
                </a:solidFill>
                <a:latin typeface="Times New Roman" panose="02020603050405020304" pitchFamily="18" charset="0"/>
                <a:cs typeface="Times New Roman" panose="02020603050405020304" pitchFamily="18" charset="0"/>
              </a:rPr>
              <a:t>edi</a:t>
            </a:r>
            <a:r>
              <a:rPr lang="en-US" sz="2400" b="1" dirty="0">
                <a:solidFill>
                  <a:srgbClr val="7030A0"/>
                </a:solidFill>
                <a:latin typeface="Times New Roman" panose="02020603050405020304" pitchFamily="18" charset="0"/>
                <a:cs typeface="Times New Roman" panose="02020603050405020304" pitchFamily="18" charset="0"/>
              </a:rPr>
              <a:t>. Und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islom</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dinining</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sosiy</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qid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a:t>
            </a:r>
            <a:r>
              <a:rPr lang="en-US" sz="2400" b="1" dirty="0">
                <a:solidFill>
                  <a:srgbClr val="7030A0"/>
                </a:solidFill>
                <a:latin typeface="Times New Roman" panose="02020603050405020304" pitchFamily="18" charset="0"/>
                <a:cs typeface="Times New Roman" panose="02020603050405020304" pitchFamily="18" charset="0"/>
              </a:rPr>
              <a:t> b</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yon </a:t>
            </a:r>
            <a:r>
              <a:rPr lang="en-US" sz="2400" b="1" dirty="0" err="1">
                <a:solidFill>
                  <a:srgbClr val="7030A0"/>
                </a:solidFill>
                <a:latin typeface="Times New Roman" panose="02020603050405020304" pitchFamily="18" charset="0"/>
                <a:cs typeface="Times New Roman" panose="02020603050405020304" pitchFamily="18" charset="0"/>
              </a:rPr>
              <a:t>etilg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Ul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a:t>
            </a:r>
            <a:r>
              <a:rPr lang="en-US" sz="2400" b="1" dirty="0" err="1">
                <a:solidFill>
                  <a:srgbClr val="7030A0"/>
                </a:solidFill>
                <a:latin typeface="Times New Roman" panose="02020603050405020304" pitchFamily="18" charset="0"/>
                <a:cs typeface="Times New Roman" panose="02020603050405020304" pitchFamily="18" charset="0"/>
              </a:rPr>
              <a:t>insoniy</a:t>
            </a:r>
            <a:r>
              <a:rPr lang="en-US" sz="2400" b="1" dirty="0">
                <a:solidFill>
                  <a:srgbClr val="7030A0"/>
                </a:solidFill>
                <a:latin typeface="Times New Roman" panose="02020603050405020304" pitchFamily="18" charset="0"/>
                <a:cs typeface="Times New Roman" panose="02020603050405020304" pitchFamily="18" charset="0"/>
              </a:rPr>
              <a:t> 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zil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b</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diiy</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hikm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rzid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ifod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di. </a:t>
            </a:r>
            <a:r>
              <a:rPr lang="en-US" sz="2400" b="1" dirty="0" err="1">
                <a:solidFill>
                  <a:srgbClr val="7030A0"/>
                </a:solidFill>
                <a:latin typeface="Times New Roman" panose="02020603050405020304" pitchFamily="18" charset="0"/>
                <a:cs typeface="Times New Roman" panose="02020603050405020304" pitchFamily="18" charset="0"/>
              </a:rPr>
              <a:t>Kitobd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surilg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a:t>
            </a:r>
            <a:r>
              <a:rPr lang="en-US" sz="2400" b="1" dirty="0" err="1">
                <a:solidFill>
                  <a:srgbClr val="7030A0"/>
                </a:solidFill>
                <a:latin typeface="Times New Roman" panose="02020603050405020304" pitchFamily="18" charset="0"/>
                <a:cs typeface="Times New Roman" panose="02020603050405020304" pitchFamily="18" charset="0"/>
              </a:rPr>
              <a:t>oy</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tu</a:t>
            </a:r>
            <a:r>
              <a:rPr lang="en-US" sz="2400" b="1" dirty="0">
                <a:solidFill>
                  <a:srgbClr val="7030A0"/>
                </a:solidFill>
                <a:latin typeface="Times New Roman" panose="02020603050405020304" pitchFamily="18" charset="0"/>
                <a:cs typeface="Times New Roman" panose="02020603050405020304" pitchFamily="18" charset="0"/>
              </a:rPr>
              <a:t> 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disl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rg</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muvofiq</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yozilg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 </a:t>
            </a:r>
            <a:r>
              <a:rPr lang="en-US" sz="2400" b="1" dirty="0" err="1">
                <a:solidFill>
                  <a:srgbClr val="7030A0"/>
                </a:solidFill>
                <a:latin typeface="Times New Roman" panose="02020603050405020304" pitchFamily="18" charset="0"/>
                <a:cs typeface="Times New Roman" panose="02020603050405020304" pitchFamily="18" charset="0"/>
              </a:rPr>
              <a:t>fors</a:t>
            </a:r>
            <a:r>
              <a:rPr lang="en-US" sz="2400" b="1" dirty="0">
                <a:solidFill>
                  <a:srgbClr val="7030A0"/>
                </a:solidFill>
                <a:latin typeface="Times New Roman" panose="02020603050405020304" pitchFamily="18" charset="0"/>
                <a:cs typeface="Times New Roman" panose="02020603050405020304" pitchFamily="18" charset="0"/>
              </a:rPr>
              <a:t> v</a:t>
            </a:r>
            <a:r>
              <a:rPr lang="ru-RU" sz="2400" b="1" dirty="0">
                <a:solidFill>
                  <a:srgbClr val="7030A0"/>
                </a:solidFill>
                <a:latin typeface="Times New Roman" panose="02020603050405020304" pitchFamily="18" charset="0"/>
                <a:cs typeface="Times New Roman" panose="02020603050405020304" pitchFamily="18" charset="0"/>
              </a:rPr>
              <a:t>а </a:t>
            </a:r>
            <a:r>
              <a:rPr lang="ru-RU" sz="2400" b="1" dirty="0" err="1">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 </a:t>
            </a:r>
            <a:r>
              <a:rPr lang="en-US" sz="2400" b="1" dirty="0" err="1">
                <a:solidFill>
                  <a:srgbClr val="7030A0"/>
                </a:solidFill>
                <a:latin typeface="Times New Roman" panose="02020603050405020304" pitchFamily="18" charset="0"/>
                <a:cs typeface="Times New Roman" panose="02020603050405020304" pitchFamily="18" charset="0"/>
              </a:rPr>
              <a:t>tilini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bilm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oddiy</a:t>
            </a:r>
            <a:r>
              <a:rPr lang="en-US" sz="2400" b="1" dirty="0">
                <a:solidFill>
                  <a:srgbClr val="7030A0"/>
                </a:solidFill>
                <a:latin typeface="Times New Roman" panose="02020603050405020304" pitchFamily="18" charset="0"/>
                <a:cs typeface="Times New Roman" panose="02020603050405020304" pitchFamily="18" charset="0"/>
              </a:rPr>
              <a:t> x</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lq</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uchun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mulj</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ll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 </a:t>
            </a:r>
            <a:r>
              <a:rPr lang="en-US" sz="2400" b="1" dirty="0" err="1">
                <a:solidFill>
                  <a:srgbClr val="7030A0"/>
                </a:solidFill>
                <a:latin typeface="Times New Roman" panose="02020603050405020304" pitchFamily="18" charset="0"/>
                <a:cs typeface="Times New Roman" panose="02020603050405020304" pitchFamily="18" charset="0"/>
              </a:rPr>
              <a:t>yozilg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edi</a:t>
            </a:r>
            <a:r>
              <a:rPr lang="en-US" sz="2400" b="1" dirty="0">
                <a:solidFill>
                  <a:srgbClr val="7030A0"/>
                </a:solidFill>
                <a:latin typeface="Times New Roman" panose="02020603050405020304" pitchFamily="18" charset="0"/>
                <a:cs typeface="Times New Roman" panose="02020603050405020304" pitchFamily="18" charset="0"/>
              </a:rPr>
              <a:t>.</a:t>
            </a:r>
          </a:p>
          <a:p>
            <a:pPr algn="just"/>
            <a:r>
              <a:rPr lang="en-US" sz="2400" b="1" dirty="0">
                <a:solidFill>
                  <a:srgbClr val="7030A0"/>
                </a:solidFill>
                <a:latin typeface="Times New Roman" panose="02020603050405020304" pitchFamily="18" charset="0"/>
                <a:cs typeface="Times New Roman" panose="02020603050405020304" pitchFamily="18" charset="0"/>
              </a:rPr>
              <a:t> B</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rch</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dr</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rd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a:solidFill>
                  <a:srgbClr val="7030A0"/>
                </a:solidFill>
                <a:latin typeface="Times New Roman" panose="02020603050405020304" pitchFamily="18" charset="0"/>
                <a:cs typeface="Times New Roman" panose="02020603050405020304" pitchFamily="18" charset="0"/>
              </a:rPr>
              <a:t>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jburiy</a:t>
            </a:r>
            <a:r>
              <a:rPr lang="en-US" sz="2400" b="1" dirty="0">
                <a:solidFill>
                  <a:srgbClr val="7030A0"/>
                </a:solidFill>
                <a:latin typeface="Times New Roman" panose="02020603050405020304" pitchFamily="18" charset="0"/>
                <a:cs typeface="Times New Roman" panose="02020603050405020304" pitchFamily="18" charset="0"/>
              </a:rPr>
              <a:t> 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 </a:t>
            </a:r>
            <a:r>
              <a:rPr lang="en-US" sz="2400" b="1" dirty="0" err="1">
                <a:solidFill>
                  <a:srgbClr val="7030A0"/>
                </a:solidFill>
                <a:latin typeface="Times New Roman" panose="02020603050405020304" pitchFamily="18" charset="0"/>
                <a:cs typeface="Times New Roman" panose="02020603050405020304" pitchFamily="18" charset="0"/>
              </a:rPr>
              <a:t>sif</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tid</a:t>
            </a:r>
            <a:r>
              <a:rPr lang="ru-RU" sz="2400" b="1" dirty="0">
                <a:solidFill>
                  <a:srgbClr val="7030A0"/>
                </a:solidFill>
                <a:latin typeface="Times New Roman" panose="02020603050405020304" pitchFamily="18" charset="0"/>
                <a:cs typeface="Times New Roman" panose="02020603050405020304" pitchFamily="18" charset="0"/>
              </a:rPr>
              <a:t>а «</a:t>
            </a:r>
            <a:r>
              <a:rPr lang="en-US" sz="2400" b="1" dirty="0" err="1">
                <a:solidFill>
                  <a:srgbClr val="7030A0"/>
                </a:solidFill>
                <a:latin typeface="Times New Roman" panose="02020603050405020304" pitchFamily="18" charset="0"/>
                <a:cs typeface="Times New Roman" panose="02020603050405020304" pitchFamily="18" charset="0"/>
              </a:rPr>
              <a:t>Qur’on</a:t>
            </a:r>
            <a:r>
              <a:rPr lang="en-US" sz="2400" b="1" dirty="0">
                <a:solidFill>
                  <a:srgbClr val="7030A0"/>
                </a:solidFill>
                <a:latin typeface="Times New Roman" panose="02020603050405020304" pitchFamily="18" charset="0"/>
                <a:cs typeface="Times New Roman" panose="02020603050405020304" pitchFamily="18" charset="0"/>
              </a:rPr>
              <a:t>», «T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fsir</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Odob</a:t>
            </a:r>
            <a:r>
              <a:rPr lang="en-US" sz="2400" b="1" dirty="0">
                <a:solidFill>
                  <a:srgbClr val="7030A0"/>
                </a:solidFill>
                <a:latin typeface="Times New Roman" panose="02020603050405020304" pitchFamily="18" charset="0"/>
                <a:cs typeface="Times New Roman" panose="02020603050405020304" pitchFamily="18" charset="0"/>
              </a:rPr>
              <a:t> </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s-</a:t>
            </a:r>
            <a:r>
              <a:rPr lang="en-US" sz="2400" b="1" dirty="0" err="1">
                <a:solidFill>
                  <a:srgbClr val="7030A0"/>
                </a:solidFill>
                <a:latin typeface="Times New Roman" panose="02020603050405020304" pitchFamily="18" charset="0"/>
                <a:cs typeface="Times New Roman" panose="02020603050405020304" pitchFamily="18" charset="0"/>
              </a:rPr>
              <a:t>solihin</a:t>
            </a:r>
            <a:r>
              <a:rPr lang="en-US" sz="2400" b="1" dirty="0">
                <a:solidFill>
                  <a:srgbClr val="7030A0"/>
                </a:solidFill>
                <a:latin typeface="Times New Roman" panose="02020603050405020304" pitchFamily="18" charset="0"/>
                <a:cs typeface="Times New Roman" panose="02020603050405020304" pitchFamily="18" charset="0"/>
              </a:rPr>
              <a:t>», «M</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sl</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k </a:t>
            </a:r>
            <a:r>
              <a:rPr lang="en-US" sz="2400" b="1" dirty="0" err="1">
                <a:solidFill>
                  <a:srgbClr val="7030A0"/>
                </a:solidFill>
                <a:latin typeface="Times New Roman" panose="02020603050405020304" pitchFamily="18" charset="0"/>
                <a:cs typeface="Times New Roman" panose="02020603050405020304" pitchFamily="18" charset="0"/>
              </a:rPr>
              <a:t>ul</a:t>
            </a:r>
            <a:r>
              <a:rPr lang="en-US" sz="2400" b="1" dirty="0">
                <a:solidFill>
                  <a:srgbClr val="7030A0"/>
                </a:solidFill>
                <a:latin typeface="Times New Roman" panose="02020603050405020304" pitchFamily="18" charset="0"/>
                <a:cs typeface="Times New Roman" panose="02020603050405020304" pitchFamily="18" charset="0"/>
              </a:rPr>
              <a:t>-mutt</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err="1">
                <a:solidFill>
                  <a:srgbClr val="7030A0"/>
                </a:solidFill>
                <a:latin typeface="Times New Roman" panose="02020603050405020304" pitchFamily="18" charset="0"/>
                <a:cs typeface="Times New Roman" panose="02020603050405020304" pitchFamily="18" charset="0"/>
              </a:rPr>
              <a:t>qin</a:t>
            </a:r>
            <a:r>
              <a:rPr lang="en-US" sz="2400" b="1" dirty="0">
                <a:solidFill>
                  <a:srgbClr val="7030A0"/>
                </a:solidFill>
                <a:latin typeface="Times New Roman" panose="02020603050405020304" pitchFamily="18" charset="0"/>
                <a:cs typeface="Times New Roman" panose="02020603050405020304" pitchFamily="18" charset="0"/>
              </a:rPr>
              <a:t>», «S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bot </a:t>
            </a:r>
            <a:r>
              <a:rPr lang="en-US" sz="2400" b="1" dirty="0" err="1">
                <a:solidFill>
                  <a:srgbClr val="7030A0"/>
                </a:solidFill>
                <a:latin typeface="Times New Roman" panose="02020603050405020304" pitchFamily="18" charset="0"/>
                <a:cs typeface="Times New Roman" panose="02020603050405020304" pitchFamily="18" charset="0"/>
              </a:rPr>
              <a:t>ul-ojizin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Kimyoi</a:t>
            </a:r>
            <a:r>
              <a:rPr lang="en-US" sz="2400" b="1" dirty="0">
                <a:solidFill>
                  <a:srgbClr val="7030A0"/>
                </a:solidFill>
                <a:latin typeface="Times New Roman" panose="02020603050405020304" pitchFamily="18" charset="0"/>
                <a:cs typeface="Times New Roman" panose="02020603050405020304" pitchFamily="18" charset="0"/>
              </a:rPr>
              <a:t> s</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od</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t», «H</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dis» </a:t>
            </a:r>
            <a:r>
              <a:rPr lang="en-US" sz="2400" b="1" dirty="0" err="1">
                <a:solidFill>
                  <a:srgbClr val="7030A0"/>
                </a:solidFill>
                <a:latin typeface="Times New Roman" panose="02020603050405020304" pitchFamily="18" charset="0"/>
                <a:cs typeface="Times New Roman" panose="02020603050405020304" pitchFamily="18" charset="0"/>
              </a:rPr>
              <a:t>o’qitilg</a:t>
            </a:r>
            <a:r>
              <a:rPr lang="ru-RU" sz="2400" b="1" dirty="0">
                <a:solidFill>
                  <a:srgbClr val="7030A0"/>
                </a:solidFill>
                <a:latin typeface="Times New Roman" panose="02020603050405020304" pitchFamily="18" charset="0"/>
                <a:cs typeface="Times New Roman" panose="02020603050405020304" pitchFamily="18" charset="0"/>
              </a:rPr>
              <a:t>а</a:t>
            </a:r>
            <a:r>
              <a:rPr lang="en-US" sz="2400" b="1" dirty="0">
                <a:solidFill>
                  <a:srgbClr val="7030A0"/>
                </a:solidFill>
                <a:latin typeface="Times New Roman" panose="02020603050405020304" pitchFamily="18" charset="0"/>
                <a:cs typeface="Times New Roman" panose="02020603050405020304" pitchFamily="18" charset="0"/>
              </a:rPr>
              <a:t>n</a:t>
            </a:r>
            <a:r>
              <a:rPr lang="en-US" sz="2400" b="1" dirty="0" smtClean="0">
                <a:solidFill>
                  <a:srgbClr val="7030A0"/>
                </a:solidFill>
                <a:latin typeface="Times New Roman" panose="02020603050405020304" pitchFamily="18" charset="0"/>
                <a:cs typeface="Times New Roman" panose="02020603050405020304" pitchFamily="18" charset="0"/>
              </a:rPr>
              <a:t>.</a:t>
            </a:r>
            <a:endParaRPr lang="en-US"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15501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1072</TotalTime>
  <Words>4752</Words>
  <Application>Microsoft Office PowerPoint</Application>
  <PresentationFormat>Лист A4 (210x297 мм)</PresentationFormat>
  <Paragraphs>115</Paragraphs>
  <Slides>33</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33</vt:i4>
      </vt:variant>
    </vt:vector>
  </HeadingPairs>
  <TitlesOfParts>
    <vt:vector size="42" baseType="lpstr">
      <vt:lpstr>Тема Office</vt:lpstr>
      <vt:lpstr>Углы</vt:lpstr>
      <vt:lpstr>1_Тема Office</vt:lpstr>
      <vt:lpstr>2_Тема Office</vt:lpstr>
      <vt:lpstr>3_Тема Office</vt:lpstr>
      <vt:lpstr>4_Тема Office</vt:lpstr>
      <vt:lpstr>5_Тема Office</vt:lpstr>
      <vt:lpstr>6_Тема Office</vt:lpstr>
      <vt:lpstr>7_Тема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Admin</cp:lastModifiedBy>
  <cp:revision>149</cp:revision>
  <dcterms:created xsi:type="dcterms:W3CDTF">2020-05-27T15:20:11Z</dcterms:created>
  <dcterms:modified xsi:type="dcterms:W3CDTF">2024-02-21T08:39:13Z</dcterms:modified>
</cp:coreProperties>
</file>